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58" r:id="rId6"/>
    <p:sldId id="263" r:id="rId7"/>
    <p:sldId id="261" r:id="rId8"/>
    <p:sldId id="262" r:id="rId9"/>
  </p:sldIdLst>
  <p:sldSz cx="654685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3"/>
    <p:restoredTop sz="94694"/>
  </p:normalViewPr>
  <p:slideViewPr>
    <p:cSldViewPr snapToGrid="0">
      <p:cViewPr>
        <p:scale>
          <a:sx n="157" d="100"/>
          <a:sy n="157" d="100"/>
        </p:scale>
        <p:origin x="188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3798B-61E0-DA46-B8C7-1C3460C2295D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6750" y="1143000"/>
            <a:ext cx="5524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658B-FC03-0743-ACAA-6F9C20F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68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1143000"/>
            <a:ext cx="5524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0658B-FC03-0743-ACAA-6F9C20FC95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0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1143000"/>
            <a:ext cx="5524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0658B-FC03-0743-ACAA-6F9C20FC95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9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C9103-87B1-2D01-9B8E-33C7060C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71189-5DDF-A859-42ED-36C693C02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66750" y="1143000"/>
            <a:ext cx="55245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2D2E0-301B-A8DB-E3BC-C25819AFB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ABA0F-8EE6-68E9-0A02-B1D55CC32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0658B-FC03-0743-ACAA-6F9C20FC95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4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1143000"/>
            <a:ext cx="5524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0658B-FC03-0743-ACAA-6F9C20FC95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356" y="598593"/>
            <a:ext cx="4910138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356" y="1921087"/>
            <a:ext cx="4910138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0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8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85089" y="194733"/>
            <a:ext cx="1411665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0096" y="194733"/>
            <a:ext cx="4153158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0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86" y="911860"/>
            <a:ext cx="5646658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686" y="2447714"/>
            <a:ext cx="5646658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9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96" y="973666"/>
            <a:ext cx="2782411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14343" y="973666"/>
            <a:ext cx="2782411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7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9" y="194734"/>
            <a:ext cx="5646658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949" y="896620"/>
            <a:ext cx="2769624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949" y="1336040"/>
            <a:ext cx="2769624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14343" y="896620"/>
            <a:ext cx="2783264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14343" y="1336040"/>
            <a:ext cx="2783264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0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3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9" y="243840"/>
            <a:ext cx="2111529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64" y="526627"/>
            <a:ext cx="3314343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0949" y="1097280"/>
            <a:ext cx="2111529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1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9" y="243840"/>
            <a:ext cx="2111529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83264" y="526627"/>
            <a:ext cx="3314343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0949" y="1097280"/>
            <a:ext cx="2111529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8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0096" y="194734"/>
            <a:ext cx="5646658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096" y="973666"/>
            <a:ext cx="5646658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0096" y="3390054"/>
            <a:ext cx="1473041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9CAC8-73EB-C94F-BAA7-7D32255A6EE9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8644" y="3390054"/>
            <a:ext cx="2209562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23713" y="3390054"/>
            <a:ext cx="1473041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C8246F-DC5F-7746-A74D-477A5F71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8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rocket on a surface&#10;&#10;AI-generated content may be incorrect.">
            <a:extLst>
              <a:ext uri="{FF2B5EF4-FFF2-40B4-BE49-F238E27FC236}">
                <a16:creationId xmlns:a16="http://schemas.microsoft.com/office/drawing/2014/main" id="{37E8603E-58A7-B91B-0BEA-4092459C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426" y="-1818634"/>
            <a:ext cx="12305851" cy="7733884"/>
          </a:xfrm>
          <a:prstGeom prst="rect">
            <a:avLst/>
          </a:prstGeom>
        </p:spPr>
      </p:pic>
      <p:sp>
        <p:nvSpPr>
          <p:cNvPr id="26" name="Freeform 25">
            <a:extLst>
              <a:ext uri="{FF2B5EF4-FFF2-40B4-BE49-F238E27FC236}">
                <a16:creationId xmlns:a16="http://schemas.microsoft.com/office/drawing/2014/main" id="{272C34CF-A144-4A32-D35E-BAAD8838263E}"/>
              </a:ext>
            </a:extLst>
          </p:cNvPr>
          <p:cNvSpPr/>
          <p:nvPr/>
        </p:nvSpPr>
        <p:spPr>
          <a:xfrm>
            <a:off x="-2328305" y="-932935"/>
            <a:ext cx="8068962" cy="4572000"/>
          </a:xfrm>
          <a:custGeom>
            <a:avLst/>
            <a:gdLst>
              <a:gd name="connsiteX0" fmla="*/ 0 w 8068962"/>
              <a:gd name="connsiteY0" fmla="*/ 0 h 4572000"/>
              <a:gd name="connsiteX1" fmla="*/ 1655806 w 8068962"/>
              <a:gd name="connsiteY1" fmla="*/ 654908 h 4572000"/>
              <a:gd name="connsiteX2" fmla="*/ 3188044 w 8068962"/>
              <a:gd name="connsiteY2" fmla="*/ 1087394 h 4572000"/>
              <a:gd name="connsiteX3" fmla="*/ 4658498 w 8068962"/>
              <a:gd name="connsiteY3" fmla="*/ 1371600 h 4572000"/>
              <a:gd name="connsiteX4" fmla="*/ 6240162 w 8068962"/>
              <a:gd name="connsiteY4" fmla="*/ 1556951 h 4572000"/>
              <a:gd name="connsiteX5" fmla="*/ 7068065 w 8068962"/>
              <a:gd name="connsiteY5" fmla="*/ 1445740 h 4572000"/>
              <a:gd name="connsiteX6" fmla="*/ 7006281 w 8068962"/>
              <a:gd name="connsiteY6" fmla="*/ 1223319 h 4572000"/>
              <a:gd name="connsiteX7" fmla="*/ 6808573 w 8068962"/>
              <a:gd name="connsiteY7" fmla="*/ 1223319 h 4572000"/>
              <a:gd name="connsiteX8" fmla="*/ 6771503 w 8068962"/>
              <a:gd name="connsiteY8" fmla="*/ 1408670 h 4572000"/>
              <a:gd name="connsiteX9" fmla="*/ 6956854 w 8068962"/>
              <a:gd name="connsiteY9" fmla="*/ 1890584 h 4572000"/>
              <a:gd name="connsiteX10" fmla="*/ 7426411 w 8068962"/>
              <a:gd name="connsiteY10" fmla="*/ 2631989 h 4572000"/>
              <a:gd name="connsiteX11" fmla="*/ 7747687 w 8068962"/>
              <a:gd name="connsiteY11" fmla="*/ 3175686 h 4572000"/>
              <a:gd name="connsiteX12" fmla="*/ 7933038 w 8068962"/>
              <a:gd name="connsiteY12" fmla="*/ 3694670 h 4572000"/>
              <a:gd name="connsiteX13" fmla="*/ 8068962 w 8068962"/>
              <a:gd name="connsiteY1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068962" h="4572000">
                <a:moveTo>
                  <a:pt x="0" y="0"/>
                </a:moveTo>
                <a:cubicBezTo>
                  <a:pt x="562233" y="236838"/>
                  <a:pt x="1124466" y="473676"/>
                  <a:pt x="1655806" y="654908"/>
                </a:cubicBezTo>
                <a:cubicBezTo>
                  <a:pt x="2187146" y="836140"/>
                  <a:pt x="2687595" y="967945"/>
                  <a:pt x="3188044" y="1087394"/>
                </a:cubicBezTo>
                <a:cubicBezTo>
                  <a:pt x="3688493" y="1206843"/>
                  <a:pt x="4149812" y="1293341"/>
                  <a:pt x="4658498" y="1371600"/>
                </a:cubicBezTo>
                <a:cubicBezTo>
                  <a:pt x="5167184" y="1449860"/>
                  <a:pt x="5838568" y="1544594"/>
                  <a:pt x="6240162" y="1556951"/>
                </a:cubicBezTo>
                <a:cubicBezTo>
                  <a:pt x="6641757" y="1569308"/>
                  <a:pt x="6940379" y="1501345"/>
                  <a:pt x="7068065" y="1445740"/>
                </a:cubicBezTo>
                <a:cubicBezTo>
                  <a:pt x="7195752" y="1390135"/>
                  <a:pt x="7049530" y="1260389"/>
                  <a:pt x="7006281" y="1223319"/>
                </a:cubicBezTo>
                <a:cubicBezTo>
                  <a:pt x="6963032" y="1186249"/>
                  <a:pt x="6847703" y="1192427"/>
                  <a:pt x="6808573" y="1223319"/>
                </a:cubicBezTo>
                <a:cubicBezTo>
                  <a:pt x="6769443" y="1254211"/>
                  <a:pt x="6746790" y="1297459"/>
                  <a:pt x="6771503" y="1408670"/>
                </a:cubicBezTo>
                <a:cubicBezTo>
                  <a:pt x="6796216" y="1519881"/>
                  <a:pt x="6847703" y="1686698"/>
                  <a:pt x="6956854" y="1890584"/>
                </a:cubicBezTo>
                <a:cubicBezTo>
                  <a:pt x="7066005" y="2094470"/>
                  <a:pt x="7294606" y="2417805"/>
                  <a:pt x="7426411" y="2631989"/>
                </a:cubicBezTo>
                <a:cubicBezTo>
                  <a:pt x="7558217" y="2846173"/>
                  <a:pt x="7663249" y="2998573"/>
                  <a:pt x="7747687" y="3175686"/>
                </a:cubicBezTo>
                <a:cubicBezTo>
                  <a:pt x="7832125" y="3352799"/>
                  <a:pt x="7879492" y="3461951"/>
                  <a:pt x="7933038" y="3694670"/>
                </a:cubicBezTo>
                <a:cubicBezTo>
                  <a:pt x="7986584" y="3927389"/>
                  <a:pt x="8027773" y="4249694"/>
                  <a:pt x="8068962" y="4572000"/>
                </a:cubicBezTo>
              </a:path>
            </a:pathLst>
          </a:custGeom>
          <a:ln w="38100"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red and white toy rocket&#10;&#10;AI-generated content may be incorrect.">
            <a:extLst>
              <a:ext uri="{FF2B5EF4-FFF2-40B4-BE49-F238E27FC236}">
                <a16:creationId xmlns:a16="http://schemas.microsoft.com/office/drawing/2014/main" id="{390E27C1-A884-E7A0-AF50-D3B073931F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405138">
            <a:off x="1774478" y="-108263"/>
            <a:ext cx="1848094" cy="1061671"/>
          </a:xfrm>
          <a:prstGeom prst="rect">
            <a:avLst/>
          </a:prstGeom>
        </p:spPr>
      </p:pic>
      <p:pic>
        <p:nvPicPr>
          <p:cNvPr id="15" name="Picture 14" descr="A red and white rocket&#10;&#10;AI-generated content may be incorrect.">
            <a:extLst>
              <a:ext uri="{FF2B5EF4-FFF2-40B4-BE49-F238E27FC236}">
                <a16:creationId xmlns:a16="http://schemas.microsoft.com/office/drawing/2014/main" id="{5739DB28-09A5-EA56-930F-2640C7FC5C8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2822575" y="-1062321"/>
            <a:ext cx="1532238" cy="853282"/>
          </a:xfrm>
          <a:prstGeom prst="rect">
            <a:avLst/>
          </a:prstGeom>
        </p:spPr>
      </p:pic>
      <p:pic>
        <p:nvPicPr>
          <p:cNvPr id="16" name="Picture 15" descr="A red and white rocket&#10;&#10;AI-generated content may be incorrect.">
            <a:extLst>
              <a:ext uri="{FF2B5EF4-FFF2-40B4-BE49-F238E27FC236}">
                <a16:creationId xmlns:a16="http://schemas.microsoft.com/office/drawing/2014/main" id="{5109142C-F3E7-3FA7-78ED-072A4B3977D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21265980">
            <a:off x="-2830426" y="-1151685"/>
            <a:ext cx="1532238" cy="853282"/>
          </a:xfrm>
          <a:prstGeom prst="rect">
            <a:avLst/>
          </a:prstGeom>
        </p:spPr>
      </p:pic>
      <p:pic>
        <p:nvPicPr>
          <p:cNvPr id="17" name="Picture 16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3DC9E1A-CC09-44FD-2D76-669AC47DF3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8000000">
            <a:off x="3305073" y="-132293"/>
            <a:ext cx="1848094" cy="1061671"/>
          </a:xfrm>
          <a:prstGeom prst="rect">
            <a:avLst/>
          </a:prstGeom>
        </p:spPr>
      </p:pic>
      <p:pic>
        <p:nvPicPr>
          <p:cNvPr id="18" name="Picture 17" descr="A red and white toy rocket&#10;&#10;AI-generated content may be incorrect.">
            <a:extLst>
              <a:ext uri="{FF2B5EF4-FFF2-40B4-BE49-F238E27FC236}">
                <a16:creationId xmlns:a16="http://schemas.microsoft.com/office/drawing/2014/main" id="{F01E0F74-4E8B-5006-5369-011D1BACCE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5300000">
            <a:off x="3811353" y="-356972"/>
            <a:ext cx="1848094" cy="1061671"/>
          </a:xfrm>
          <a:prstGeom prst="rect">
            <a:avLst/>
          </a:prstGeom>
        </p:spPr>
      </p:pic>
      <p:pic>
        <p:nvPicPr>
          <p:cNvPr id="19" name="Picture 18" descr="A red and white toy rocket&#10;&#10;AI-generated content may be incorrect.">
            <a:extLst>
              <a:ext uri="{FF2B5EF4-FFF2-40B4-BE49-F238E27FC236}">
                <a16:creationId xmlns:a16="http://schemas.microsoft.com/office/drawing/2014/main" id="{2EFC7BDB-2E54-2500-9C36-CDE36C3C20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3758177">
            <a:off x="3445042" y="-600593"/>
            <a:ext cx="1848094" cy="1061671"/>
          </a:xfrm>
          <a:prstGeom prst="rect">
            <a:avLst/>
          </a:prstGeom>
        </p:spPr>
      </p:pic>
      <p:pic>
        <p:nvPicPr>
          <p:cNvPr id="13" name="Picture 12" descr="A red and white rocket&#10;&#10;AI-generated content may be incorrect.">
            <a:extLst>
              <a:ext uri="{FF2B5EF4-FFF2-40B4-BE49-F238E27FC236}">
                <a16:creationId xmlns:a16="http://schemas.microsoft.com/office/drawing/2014/main" id="{79480F48-49D5-3458-9F00-F7E1869CEE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20478665">
            <a:off x="4325010" y="419111"/>
            <a:ext cx="1356590" cy="1829819"/>
          </a:xfrm>
          <a:prstGeom prst="rect">
            <a:avLst/>
          </a:prstGeom>
        </p:spPr>
      </p:pic>
      <p:pic>
        <p:nvPicPr>
          <p:cNvPr id="21" name="Picture 20" descr="A red and white rocket&#10;&#10;AI-generated content may be incorrect.">
            <a:extLst>
              <a:ext uri="{FF2B5EF4-FFF2-40B4-BE49-F238E27FC236}">
                <a16:creationId xmlns:a16="http://schemas.microsoft.com/office/drawing/2014/main" id="{B81B6B94-4493-1219-AA3E-7FB9F3CF5A6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21099778">
            <a:off x="6578117" y="1530168"/>
            <a:ext cx="1356590" cy="1829819"/>
          </a:xfrm>
          <a:prstGeom prst="rect">
            <a:avLst/>
          </a:prstGeom>
        </p:spPr>
      </p:pic>
      <p:pic>
        <p:nvPicPr>
          <p:cNvPr id="22" name="Picture 21" descr="A red and white rocket&#10;&#10;AI-generated content may be incorrect.">
            <a:extLst>
              <a:ext uri="{FF2B5EF4-FFF2-40B4-BE49-F238E27FC236}">
                <a16:creationId xmlns:a16="http://schemas.microsoft.com/office/drawing/2014/main" id="{A8DAE431-D8DD-FC8D-AF3B-8ECD16551B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20681517">
            <a:off x="453575" y="-303872"/>
            <a:ext cx="1532238" cy="8532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404775-0457-2517-EA0C-010BF3BDA0CA}"/>
              </a:ext>
            </a:extLst>
          </p:cNvPr>
          <p:cNvSpPr txBox="1"/>
          <p:nvPr/>
        </p:nvSpPr>
        <p:spPr>
          <a:xfrm>
            <a:off x="4466911" y="3877675"/>
            <a:ext cx="2547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Ideal Landing Location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41D260-117F-A76A-D92F-CB014C997202}"/>
              </a:ext>
            </a:extLst>
          </p:cNvPr>
          <p:cNvSpPr txBox="1"/>
          <p:nvPr/>
        </p:nvSpPr>
        <p:spPr>
          <a:xfrm>
            <a:off x="-1370755" y="-675790"/>
            <a:ext cx="1080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ritannic Bold" panose="020B0903060703020204" pitchFamily="34" charset="77"/>
              </a:rPr>
              <a:t>1. Entry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D7A570-9460-118B-903C-C6CF033798C2}"/>
              </a:ext>
            </a:extLst>
          </p:cNvPr>
          <p:cNvSpPr txBox="1"/>
          <p:nvPr/>
        </p:nvSpPr>
        <p:spPr>
          <a:xfrm>
            <a:off x="4655427" y="-601743"/>
            <a:ext cx="332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ritannic Bold" panose="020B0903060703020204" pitchFamily="34" charset="77"/>
              </a:rPr>
              <a:t>2. Flip and Attitude Capture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E443E5-36ED-5D69-C728-5D878E430281}"/>
              </a:ext>
            </a:extLst>
          </p:cNvPr>
          <p:cNvSpPr txBox="1"/>
          <p:nvPr/>
        </p:nvSpPr>
        <p:spPr>
          <a:xfrm>
            <a:off x="7659657" y="1928450"/>
            <a:ext cx="3111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ritannic Bold" panose="020B0903060703020204" pitchFamily="34" charset="77"/>
              </a:rPr>
              <a:t>3. Terminal Landing Burn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52B0D6-E1BB-D2F4-2168-4D1A6B1132C8}"/>
              </a:ext>
            </a:extLst>
          </p:cNvPr>
          <p:cNvCxnSpPr>
            <a:cxnSpLocks/>
          </p:cNvCxnSpPr>
          <p:nvPr/>
        </p:nvCxnSpPr>
        <p:spPr>
          <a:xfrm>
            <a:off x="-711752" y="-297434"/>
            <a:ext cx="490075" cy="22767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89B27B-4690-033F-DC83-477D3C247702}"/>
                  </a:ext>
                </a:extLst>
              </p:cNvPr>
              <p:cNvSpPr txBox="1"/>
              <p:nvPr/>
            </p:nvSpPr>
            <p:spPr>
              <a:xfrm>
                <a:off x="-1960013" y="136058"/>
                <a:ext cx="4332746" cy="528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State = 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mr>
                      <m:mr>
                        <m:e>
                          <m:acc>
                            <m:accPr>
                              <m:chr m:val="̇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en-US" sz="1200" dirty="0"/>
                  <a:t>] = 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𝑜𝑐𝑘𝑒𝑡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𝑃𝑜𝑠𝑒</m:t>
                          </m:r>
                        </m:e>
                      </m:mr>
                      <m:m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𝑅𝑜𝑐𝑘𝑒𝑡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𝑉𝑒𝑙𝑜𝑐𝑖𝑡𝑦</m:t>
                          </m:r>
                        </m:e>
                      </m:mr>
                      <m:m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𝑃𝑜𝑠𝑒</m:t>
                          </m:r>
                        </m:e>
                      </m:mr>
                    </m:m>
                  </m:oMath>
                </a14:m>
                <a:r>
                  <a:rPr lang="en-US" sz="1200" dirty="0"/>
                  <a:t>]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89B27B-4690-033F-DC83-477D3C24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60013" y="136058"/>
                <a:ext cx="4332746" cy="528543"/>
              </a:xfrm>
              <a:prstGeom prst="rect">
                <a:avLst/>
              </a:prstGeom>
              <a:blipFill>
                <a:blip r:embed="rId7"/>
                <a:stretch>
                  <a:fillRect l="-2047" t="-4651" b="-13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CB8869-976E-88D0-889A-FC00DB6F8068}"/>
                  </a:ext>
                </a:extLst>
              </p:cNvPr>
              <p:cNvSpPr txBox="1"/>
              <p:nvPr/>
            </p:nvSpPr>
            <p:spPr>
              <a:xfrm>
                <a:off x="6632790" y="94096"/>
                <a:ext cx="3477521" cy="5010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Action = 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mr>
                      <m:m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mr>
                      <m:m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mr>
                    </m:m>
                  </m:oMath>
                </a14:m>
                <a:r>
                  <a:rPr lang="en-US" sz="1200" dirty="0"/>
                  <a:t>] =[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h𝑟𝑢𝑠𝑡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𝐼𝑛𝑡𝑒𝑛𝑠𝑖𝑡𝑦</m:t>
                          </m:r>
                        </m:e>
                      </m:mr>
                      <m:m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𝑃𝑖𝑡𝑐h</m:t>
                          </m:r>
                        </m:e>
                      </m:mr>
                      <m:m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𝑇h𝑟𝑢𝑠𝑡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𝑌𝑎𝑤</m:t>
                          </m:r>
                        </m:e>
                      </m:mr>
                    </m:m>
                  </m:oMath>
                </a14:m>
                <a:r>
                  <a:rPr lang="en-US" sz="1200" dirty="0"/>
                  <a:t>]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CB8869-976E-88D0-889A-FC00DB6F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790" y="94096"/>
                <a:ext cx="3477521" cy="501099"/>
              </a:xfrm>
              <a:prstGeom prst="rect">
                <a:avLst/>
              </a:prstGeom>
              <a:blipFill>
                <a:blip r:embed="rId8"/>
                <a:stretch>
                  <a:fillRect l="-2545" t="-4878" b="-19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937ACD-8804-2865-D770-5CE0042CC76F}"/>
              </a:ext>
            </a:extLst>
          </p:cNvPr>
          <p:cNvCxnSpPr>
            <a:cxnSpLocks/>
          </p:cNvCxnSpPr>
          <p:nvPr/>
        </p:nvCxnSpPr>
        <p:spPr>
          <a:xfrm>
            <a:off x="-2316926" y="2048308"/>
            <a:ext cx="0" cy="42078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E749C9-936A-5AB9-5C11-FFB069DE6DB0}"/>
                  </a:ext>
                </a:extLst>
              </p:cNvPr>
              <p:cNvSpPr txBox="1"/>
              <p:nvPr/>
            </p:nvSpPr>
            <p:spPr>
              <a:xfrm>
                <a:off x="-2124389" y="2128505"/>
                <a:ext cx="94230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g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=1.63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E749C9-936A-5AB9-5C11-FFB069DE6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4389" y="2128505"/>
                <a:ext cx="942309" cy="184666"/>
              </a:xfrm>
              <a:prstGeom prst="rect">
                <a:avLst/>
              </a:prstGeom>
              <a:blipFill>
                <a:blip r:embed="rId9"/>
                <a:stretch>
                  <a:fillRect l="-9333" t="-26667" r="-2667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urved Up Arrow 79">
            <a:extLst>
              <a:ext uri="{FF2B5EF4-FFF2-40B4-BE49-F238E27FC236}">
                <a16:creationId xmlns:a16="http://schemas.microsoft.com/office/drawing/2014/main" id="{025D233D-E55D-37C6-F4A8-8705A6CF5FD4}"/>
              </a:ext>
            </a:extLst>
          </p:cNvPr>
          <p:cNvSpPr/>
          <p:nvPr/>
        </p:nvSpPr>
        <p:spPr>
          <a:xfrm rot="20135933">
            <a:off x="4304144" y="-209152"/>
            <a:ext cx="356992" cy="147181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Curved Up Arrow 80">
            <a:extLst>
              <a:ext uri="{FF2B5EF4-FFF2-40B4-BE49-F238E27FC236}">
                <a16:creationId xmlns:a16="http://schemas.microsoft.com/office/drawing/2014/main" id="{C581CE44-67CF-321B-DE30-685477D511FD}"/>
              </a:ext>
            </a:extLst>
          </p:cNvPr>
          <p:cNvSpPr/>
          <p:nvPr/>
        </p:nvSpPr>
        <p:spPr>
          <a:xfrm rot="2196105">
            <a:off x="4372519" y="-140405"/>
            <a:ext cx="282606" cy="94480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5C1ED11-69B8-1E6E-6DFB-D0406DB8435A}"/>
              </a:ext>
            </a:extLst>
          </p:cNvPr>
          <p:cNvSpPr txBox="1"/>
          <p:nvPr/>
        </p:nvSpPr>
        <p:spPr>
          <a:xfrm>
            <a:off x="3976829" y="-405636"/>
            <a:ext cx="4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mpact" panose="020B0806030902050204" pitchFamily="34" charset="0"/>
              </a:rPr>
              <a:t>Yaw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9251A5-3DB0-C5A7-6238-4F9DE4DAC7D4}"/>
              </a:ext>
            </a:extLst>
          </p:cNvPr>
          <p:cNvSpPr txBox="1"/>
          <p:nvPr/>
        </p:nvSpPr>
        <p:spPr>
          <a:xfrm>
            <a:off x="4380058" y="-535359"/>
            <a:ext cx="530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ritannic Bold" panose="020B0903060703020204" pitchFamily="34" charset="77"/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20501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rocket on a surface&#10;&#10;AI-generated content may be incorrect.">
            <a:extLst>
              <a:ext uri="{FF2B5EF4-FFF2-40B4-BE49-F238E27FC236}">
                <a16:creationId xmlns:a16="http://schemas.microsoft.com/office/drawing/2014/main" id="{E89BB334-0EB5-C763-00C6-A177AFDD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709" y="-353860"/>
            <a:ext cx="7710445" cy="48458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270D8CF-0AC6-E72B-22FE-F0FE2F0412B9}"/>
              </a:ext>
            </a:extLst>
          </p:cNvPr>
          <p:cNvSpPr/>
          <p:nvPr/>
        </p:nvSpPr>
        <p:spPr>
          <a:xfrm>
            <a:off x="0" y="51924"/>
            <a:ext cx="5055748" cy="2864666"/>
          </a:xfrm>
          <a:custGeom>
            <a:avLst/>
            <a:gdLst>
              <a:gd name="connsiteX0" fmla="*/ 0 w 8068962"/>
              <a:gd name="connsiteY0" fmla="*/ 0 h 4572000"/>
              <a:gd name="connsiteX1" fmla="*/ 1655806 w 8068962"/>
              <a:gd name="connsiteY1" fmla="*/ 654908 h 4572000"/>
              <a:gd name="connsiteX2" fmla="*/ 3188044 w 8068962"/>
              <a:gd name="connsiteY2" fmla="*/ 1087394 h 4572000"/>
              <a:gd name="connsiteX3" fmla="*/ 4658498 w 8068962"/>
              <a:gd name="connsiteY3" fmla="*/ 1371600 h 4572000"/>
              <a:gd name="connsiteX4" fmla="*/ 6240162 w 8068962"/>
              <a:gd name="connsiteY4" fmla="*/ 1556951 h 4572000"/>
              <a:gd name="connsiteX5" fmla="*/ 7068065 w 8068962"/>
              <a:gd name="connsiteY5" fmla="*/ 1445740 h 4572000"/>
              <a:gd name="connsiteX6" fmla="*/ 7006281 w 8068962"/>
              <a:gd name="connsiteY6" fmla="*/ 1223319 h 4572000"/>
              <a:gd name="connsiteX7" fmla="*/ 6808573 w 8068962"/>
              <a:gd name="connsiteY7" fmla="*/ 1223319 h 4572000"/>
              <a:gd name="connsiteX8" fmla="*/ 6771503 w 8068962"/>
              <a:gd name="connsiteY8" fmla="*/ 1408670 h 4572000"/>
              <a:gd name="connsiteX9" fmla="*/ 6956854 w 8068962"/>
              <a:gd name="connsiteY9" fmla="*/ 1890584 h 4572000"/>
              <a:gd name="connsiteX10" fmla="*/ 7426411 w 8068962"/>
              <a:gd name="connsiteY10" fmla="*/ 2631989 h 4572000"/>
              <a:gd name="connsiteX11" fmla="*/ 7747687 w 8068962"/>
              <a:gd name="connsiteY11" fmla="*/ 3175686 h 4572000"/>
              <a:gd name="connsiteX12" fmla="*/ 7933038 w 8068962"/>
              <a:gd name="connsiteY12" fmla="*/ 3694670 h 4572000"/>
              <a:gd name="connsiteX13" fmla="*/ 8068962 w 8068962"/>
              <a:gd name="connsiteY1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068962" h="4572000">
                <a:moveTo>
                  <a:pt x="0" y="0"/>
                </a:moveTo>
                <a:cubicBezTo>
                  <a:pt x="562233" y="236838"/>
                  <a:pt x="1124466" y="473676"/>
                  <a:pt x="1655806" y="654908"/>
                </a:cubicBezTo>
                <a:cubicBezTo>
                  <a:pt x="2187146" y="836140"/>
                  <a:pt x="2687595" y="967945"/>
                  <a:pt x="3188044" y="1087394"/>
                </a:cubicBezTo>
                <a:cubicBezTo>
                  <a:pt x="3688493" y="1206843"/>
                  <a:pt x="4149812" y="1293341"/>
                  <a:pt x="4658498" y="1371600"/>
                </a:cubicBezTo>
                <a:cubicBezTo>
                  <a:pt x="5167184" y="1449860"/>
                  <a:pt x="5838568" y="1544594"/>
                  <a:pt x="6240162" y="1556951"/>
                </a:cubicBezTo>
                <a:cubicBezTo>
                  <a:pt x="6641757" y="1569308"/>
                  <a:pt x="6940379" y="1501345"/>
                  <a:pt x="7068065" y="1445740"/>
                </a:cubicBezTo>
                <a:cubicBezTo>
                  <a:pt x="7195752" y="1390135"/>
                  <a:pt x="7049530" y="1260389"/>
                  <a:pt x="7006281" y="1223319"/>
                </a:cubicBezTo>
                <a:cubicBezTo>
                  <a:pt x="6963032" y="1186249"/>
                  <a:pt x="6847703" y="1192427"/>
                  <a:pt x="6808573" y="1223319"/>
                </a:cubicBezTo>
                <a:cubicBezTo>
                  <a:pt x="6769443" y="1254211"/>
                  <a:pt x="6746790" y="1297459"/>
                  <a:pt x="6771503" y="1408670"/>
                </a:cubicBezTo>
                <a:cubicBezTo>
                  <a:pt x="6796216" y="1519881"/>
                  <a:pt x="6847703" y="1686698"/>
                  <a:pt x="6956854" y="1890584"/>
                </a:cubicBezTo>
                <a:cubicBezTo>
                  <a:pt x="7066005" y="2094470"/>
                  <a:pt x="7294606" y="2417805"/>
                  <a:pt x="7426411" y="2631989"/>
                </a:cubicBezTo>
                <a:cubicBezTo>
                  <a:pt x="7558217" y="2846173"/>
                  <a:pt x="7663249" y="2998573"/>
                  <a:pt x="7747687" y="3175686"/>
                </a:cubicBezTo>
                <a:cubicBezTo>
                  <a:pt x="7832125" y="3352799"/>
                  <a:pt x="7879492" y="3461951"/>
                  <a:pt x="7933038" y="3694670"/>
                </a:cubicBezTo>
                <a:cubicBezTo>
                  <a:pt x="7986584" y="3927389"/>
                  <a:pt x="8027773" y="4249694"/>
                  <a:pt x="8068962" y="457200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6" name="Picture 5" descr="A red and white toy rocket&#10;&#10;AI-generated content may be incorrect.">
            <a:extLst>
              <a:ext uri="{FF2B5EF4-FFF2-40B4-BE49-F238E27FC236}">
                <a16:creationId xmlns:a16="http://schemas.microsoft.com/office/drawing/2014/main" id="{56D6A29A-4FC9-F61A-63B9-20D62D91B6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405138">
            <a:off x="2760528" y="618083"/>
            <a:ext cx="1157955" cy="665208"/>
          </a:xfrm>
          <a:prstGeom prst="rect">
            <a:avLst/>
          </a:prstGeom>
        </p:spPr>
      </p:pic>
      <p:pic>
        <p:nvPicPr>
          <p:cNvPr id="7" name="Picture 6" descr="A red and white rocket&#10;&#10;AI-generated content may be incorrect.">
            <a:extLst>
              <a:ext uri="{FF2B5EF4-FFF2-40B4-BE49-F238E27FC236}">
                <a16:creationId xmlns:a16="http://schemas.microsoft.com/office/drawing/2014/main" id="{4E14C455-C8F9-7A00-7D6D-C1463285F1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1870307" y="-613496"/>
            <a:ext cx="960050" cy="534638"/>
          </a:xfrm>
          <a:prstGeom prst="rect">
            <a:avLst/>
          </a:prstGeom>
        </p:spPr>
      </p:pic>
      <p:pic>
        <p:nvPicPr>
          <p:cNvPr id="8" name="Picture 7" descr="A red and white rocket&#10;&#10;AI-generated content may be incorrect.">
            <a:extLst>
              <a:ext uri="{FF2B5EF4-FFF2-40B4-BE49-F238E27FC236}">
                <a16:creationId xmlns:a16="http://schemas.microsoft.com/office/drawing/2014/main" id="{9E2F1D9C-4931-92A4-2958-2E643157C2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21265980">
            <a:off x="-1081683" y="161066"/>
            <a:ext cx="960050" cy="534638"/>
          </a:xfrm>
          <a:prstGeom prst="rect">
            <a:avLst/>
          </a:prstGeom>
        </p:spPr>
      </p:pic>
      <p:pic>
        <p:nvPicPr>
          <p:cNvPr id="9" name="Picture 8" descr="A red and white toy rocket&#10;&#10;AI-generated content may be incorrect.">
            <a:extLst>
              <a:ext uri="{FF2B5EF4-FFF2-40B4-BE49-F238E27FC236}">
                <a16:creationId xmlns:a16="http://schemas.microsoft.com/office/drawing/2014/main" id="{B783796A-B62D-4F62-2C1E-0ECD31999D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8000000">
            <a:off x="3638389" y="568508"/>
            <a:ext cx="1157955" cy="665208"/>
          </a:xfrm>
          <a:prstGeom prst="rect">
            <a:avLst/>
          </a:prstGeom>
        </p:spPr>
      </p:pic>
      <p:pic>
        <p:nvPicPr>
          <p:cNvPr id="10" name="Picture 9" descr="A red and white toy rocket&#10;&#10;AI-generated content may be incorrect.">
            <a:extLst>
              <a:ext uri="{FF2B5EF4-FFF2-40B4-BE49-F238E27FC236}">
                <a16:creationId xmlns:a16="http://schemas.microsoft.com/office/drawing/2014/main" id="{AF9A1BA5-6C5D-8E1A-459D-C56CB9EA5B3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5300000">
            <a:off x="3894302" y="364654"/>
            <a:ext cx="1157955" cy="665208"/>
          </a:xfrm>
          <a:prstGeom prst="rect">
            <a:avLst/>
          </a:prstGeom>
        </p:spPr>
      </p:pic>
      <p:pic>
        <p:nvPicPr>
          <p:cNvPr id="11" name="Picture 10" descr="A red and white toy rocket&#10;&#10;AI-generated content may be incorrect.">
            <a:extLst>
              <a:ext uri="{FF2B5EF4-FFF2-40B4-BE49-F238E27FC236}">
                <a16:creationId xmlns:a16="http://schemas.microsoft.com/office/drawing/2014/main" id="{C9A86F26-434A-C8E8-7929-7E444FB52C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3758177">
            <a:off x="3600325" y="467391"/>
            <a:ext cx="1157955" cy="665208"/>
          </a:xfrm>
          <a:prstGeom prst="rect">
            <a:avLst/>
          </a:prstGeom>
        </p:spPr>
      </p:pic>
      <p:pic>
        <p:nvPicPr>
          <p:cNvPr id="12" name="Picture 11" descr="A red and white rocket&#10;&#10;AI-generated content may be incorrect.">
            <a:extLst>
              <a:ext uri="{FF2B5EF4-FFF2-40B4-BE49-F238E27FC236}">
                <a16:creationId xmlns:a16="http://schemas.microsoft.com/office/drawing/2014/main" id="{EB182C15-1D3C-5A91-391F-D8597C428C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20478665">
            <a:off x="4133401" y="898430"/>
            <a:ext cx="849995" cy="1146505"/>
          </a:xfrm>
          <a:prstGeom prst="rect">
            <a:avLst/>
          </a:prstGeom>
        </p:spPr>
      </p:pic>
      <p:pic>
        <p:nvPicPr>
          <p:cNvPr id="13" name="Picture 12" descr="A red and white rocket&#10;&#10;AI-generated content may be incorrect.">
            <a:extLst>
              <a:ext uri="{FF2B5EF4-FFF2-40B4-BE49-F238E27FC236}">
                <a16:creationId xmlns:a16="http://schemas.microsoft.com/office/drawing/2014/main" id="{690B1656-C881-A3BC-8255-1B8FBC66C97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21099778">
            <a:off x="4475945" y="1579726"/>
            <a:ext cx="849995" cy="1146505"/>
          </a:xfrm>
          <a:prstGeom prst="rect">
            <a:avLst/>
          </a:prstGeom>
        </p:spPr>
      </p:pic>
      <p:pic>
        <p:nvPicPr>
          <p:cNvPr id="14" name="Picture 13" descr="A red and white rocket&#10;&#10;AI-generated content may be incorrect.">
            <a:extLst>
              <a:ext uri="{FF2B5EF4-FFF2-40B4-BE49-F238E27FC236}">
                <a16:creationId xmlns:a16="http://schemas.microsoft.com/office/drawing/2014/main" id="{2952BD51-26D4-0719-4095-7B7223921C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20681517">
            <a:off x="1490161" y="424236"/>
            <a:ext cx="960050" cy="534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7B0D8-DDE4-29F8-947C-D93A20119E22}"/>
              </a:ext>
            </a:extLst>
          </p:cNvPr>
          <p:cNvSpPr txBox="1"/>
          <p:nvPr/>
        </p:nvSpPr>
        <p:spPr>
          <a:xfrm>
            <a:off x="3716853" y="3802981"/>
            <a:ext cx="2637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Impact" panose="020B0806030902050204" pitchFamily="34" charset="0"/>
                <a:cs typeface="Arial" panose="020B0604020202020204" pitchFamily="34" charset="0"/>
              </a:rPr>
              <a:t>Ideal Landing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63599-AB47-3FE4-DEA0-C94FD6AEA513}"/>
              </a:ext>
            </a:extLst>
          </p:cNvPr>
          <p:cNvSpPr txBox="1"/>
          <p:nvPr/>
        </p:nvSpPr>
        <p:spPr>
          <a:xfrm>
            <a:off x="669076" y="-574182"/>
            <a:ext cx="173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ritannic Bold" panose="020B0903060703020204" pitchFamily="34" charset="77"/>
              </a:rPr>
              <a:t>1. Entry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ACC58-1079-74CA-8B99-02B659A424C1}"/>
              </a:ext>
            </a:extLst>
          </p:cNvPr>
          <p:cNvSpPr txBox="1"/>
          <p:nvPr/>
        </p:nvSpPr>
        <p:spPr>
          <a:xfrm>
            <a:off x="4105453" y="-586172"/>
            <a:ext cx="214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ritannic Bold" panose="020B0903060703020204" pitchFamily="34" charset="77"/>
              </a:rPr>
              <a:t>2. Flip and Altitude Capture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057255-5625-519C-893E-6BE632D0F5CB}"/>
              </a:ext>
            </a:extLst>
          </p:cNvPr>
          <p:cNvSpPr txBox="1"/>
          <p:nvPr/>
        </p:nvSpPr>
        <p:spPr>
          <a:xfrm>
            <a:off x="4652855" y="1296335"/>
            <a:ext cx="1949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ritannic Bold" panose="020B0903060703020204" pitchFamily="34" charset="77"/>
              </a:rPr>
              <a:t>3. Terminal Landing Burn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D9FBB0-D390-1B42-08FA-1482D89F80B9}"/>
              </a:ext>
            </a:extLst>
          </p:cNvPr>
          <p:cNvCxnSpPr>
            <a:cxnSpLocks/>
          </p:cNvCxnSpPr>
          <p:nvPr/>
        </p:nvCxnSpPr>
        <p:spPr>
          <a:xfrm>
            <a:off x="-760415" y="418099"/>
            <a:ext cx="490075" cy="22767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EA85FE-DE23-C246-1ABD-185AB5AF3ED4}"/>
                  </a:ext>
                </a:extLst>
              </p:cNvPr>
              <p:cNvSpPr txBox="1"/>
              <p:nvPr/>
            </p:nvSpPr>
            <p:spPr>
              <a:xfrm>
                <a:off x="206166" y="726290"/>
                <a:ext cx="2714757" cy="4598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/>
                  <a:t>State = 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mr>
                      <m:mr>
                        <m:e>
                          <m:acc>
                            <m:accPr>
                              <m:chr m:val="̇"/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eqArr>
                                <m:eqArr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acc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en-US" sz="800" dirty="0"/>
                  <a:t>] = 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𝑃𝑜𝑠𝑒</m:t>
                          </m:r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𝑉𝑒𝑙𝑜𝑐𝑖𝑡𝑦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𝑀𝑎𝑠𝑠</m:t>
                              </m:r>
                            </m:e>
                          </m:eqArr>
                        </m:e>
                      </m:mr>
                      <m:m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𝑃𝑜𝑠𝑒</m:t>
                          </m:r>
                        </m:e>
                      </m:mr>
                    </m:m>
                  </m:oMath>
                </a14:m>
                <a:r>
                  <a:rPr lang="en-US" sz="800" dirty="0"/>
                  <a:t>]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EA85FE-DE23-C246-1ABD-185AB5AF3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6" y="726290"/>
                <a:ext cx="2714757" cy="459806"/>
              </a:xfrm>
              <a:prstGeom prst="rect">
                <a:avLst/>
              </a:prstGeom>
              <a:blipFill>
                <a:blip r:embed="rId7"/>
                <a:stretch>
                  <a:fillRect l="-2336" t="-5405" b="-54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4D9C15-DE9C-7A4E-6B0D-C9BAEAECE088}"/>
                  </a:ext>
                </a:extLst>
              </p:cNvPr>
              <p:cNvSpPr txBox="1"/>
              <p:nvPr/>
            </p:nvSpPr>
            <p:spPr>
              <a:xfrm>
                <a:off x="3177278" y="1380668"/>
                <a:ext cx="2178901" cy="330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/>
                  <a:t>Action = 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mr>
                      <m:m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mr>
                      <m:m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mr>
                    </m:m>
                  </m:oMath>
                </a14:m>
                <a:r>
                  <a:rPr lang="en-US" sz="800" dirty="0"/>
                  <a:t>] =[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𝐼𝑛𝑡𝑒𝑛𝑠𝑖𝑡𝑦</m:t>
                          </m:r>
                        </m:e>
                      </m:mr>
                      <m:m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𝑃𝑖𝑡𝑐h</m:t>
                          </m:r>
                        </m:e>
                      </m:mr>
                      <m:m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𝑌𝑎𝑤</m:t>
                          </m:r>
                        </m:e>
                      </m:mr>
                    </m:m>
                  </m:oMath>
                </a14:m>
                <a:r>
                  <a:rPr lang="en-US" sz="800" dirty="0"/>
                  <a:t>]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4D9C15-DE9C-7A4E-6B0D-C9BAEAECE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278" y="1380668"/>
                <a:ext cx="2178901" cy="330668"/>
              </a:xfrm>
              <a:prstGeom prst="rect">
                <a:avLst/>
              </a:prstGeom>
              <a:blipFill>
                <a:blip r:embed="rId8"/>
                <a:stretch>
                  <a:fillRect l="-3488" t="-3704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4DF59D-2449-CAF2-6E82-E2C488F64DE7}"/>
              </a:ext>
            </a:extLst>
          </p:cNvPr>
          <p:cNvCxnSpPr>
            <a:cxnSpLocks/>
          </p:cNvCxnSpPr>
          <p:nvPr/>
        </p:nvCxnSpPr>
        <p:spPr>
          <a:xfrm flipH="1">
            <a:off x="-982912" y="2196421"/>
            <a:ext cx="1" cy="25270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026BDB-B464-647D-E639-94D3F7B307FF}"/>
                  </a:ext>
                </a:extLst>
              </p:cNvPr>
              <p:cNvSpPr txBox="1"/>
              <p:nvPr/>
            </p:nvSpPr>
            <p:spPr>
              <a:xfrm>
                <a:off x="916690" y="2238650"/>
                <a:ext cx="103986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dirty="0"/>
                  <a:t>g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=1.63 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026BDB-B464-647D-E639-94D3F7B30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90" y="2238650"/>
                <a:ext cx="1039867" cy="153888"/>
              </a:xfrm>
              <a:prstGeom prst="rect">
                <a:avLst/>
              </a:prstGeom>
              <a:blipFill>
                <a:blip r:embed="rId9"/>
                <a:stretch>
                  <a:fillRect l="-8434" t="-30769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rved Up Arrow 23">
            <a:extLst>
              <a:ext uri="{FF2B5EF4-FFF2-40B4-BE49-F238E27FC236}">
                <a16:creationId xmlns:a16="http://schemas.microsoft.com/office/drawing/2014/main" id="{6D3FDA99-C2AA-9447-325B-6196DA29842A}"/>
              </a:ext>
            </a:extLst>
          </p:cNvPr>
          <p:cNvSpPr/>
          <p:nvPr/>
        </p:nvSpPr>
        <p:spPr>
          <a:xfrm rot="20135933">
            <a:off x="4154877" y="999469"/>
            <a:ext cx="223680" cy="92219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Up Arrow 24">
            <a:extLst>
              <a:ext uri="{FF2B5EF4-FFF2-40B4-BE49-F238E27FC236}">
                <a16:creationId xmlns:a16="http://schemas.microsoft.com/office/drawing/2014/main" id="{0D122990-D9F1-3E98-1DF0-587A2DCEF624}"/>
              </a:ext>
            </a:extLst>
          </p:cNvPr>
          <p:cNvSpPr/>
          <p:nvPr/>
        </p:nvSpPr>
        <p:spPr>
          <a:xfrm rot="2196105">
            <a:off x="4197481" y="1038493"/>
            <a:ext cx="177072" cy="59198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1A6F9-0842-9B6D-FB19-C0E6B6115671}"/>
              </a:ext>
            </a:extLst>
          </p:cNvPr>
          <p:cNvSpPr txBox="1"/>
          <p:nvPr/>
        </p:nvSpPr>
        <p:spPr>
          <a:xfrm>
            <a:off x="3808151" y="788751"/>
            <a:ext cx="694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mpact" panose="020B0806030902050204" pitchFamily="34" charset="0"/>
              </a:rPr>
              <a:t>Yaw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1662B-A7CE-43DC-BACA-99CD4F3862BD}"/>
              </a:ext>
            </a:extLst>
          </p:cNvPr>
          <p:cNvSpPr txBox="1"/>
          <p:nvPr/>
        </p:nvSpPr>
        <p:spPr>
          <a:xfrm>
            <a:off x="4349223" y="990692"/>
            <a:ext cx="874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ritannic Bold" panose="020B0903060703020204" pitchFamily="34" charset="77"/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79302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8A73B-ADB1-1939-704F-06B1AB02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rocket on a surface&#10;&#10;AI-generated content may be incorrect.">
            <a:extLst>
              <a:ext uri="{FF2B5EF4-FFF2-40B4-BE49-F238E27FC236}">
                <a16:creationId xmlns:a16="http://schemas.microsoft.com/office/drawing/2014/main" id="{A94CE62A-9AC8-95ED-C559-4641F2A3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306" y="-281481"/>
            <a:ext cx="7710445" cy="48458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A868742-3B73-2E41-CD7F-D0F9C57917B2}"/>
              </a:ext>
            </a:extLst>
          </p:cNvPr>
          <p:cNvSpPr/>
          <p:nvPr/>
        </p:nvSpPr>
        <p:spPr>
          <a:xfrm>
            <a:off x="8092" y="140938"/>
            <a:ext cx="5055748" cy="2864666"/>
          </a:xfrm>
          <a:custGeom>
            <a:avLst/>
            <a:gdLst>
              <a:gd name="connsiteX0" fmla="*/ 0 w 8068962"/>
              <a:gd name="connsiteY0" fmla="*/ 0 h 4572000"/>
              <a:gd name="connsiteX1" fmla="*/ 1655806 w 8068962"/>
              <a:gd name="connsiteY1" fmla="*/ 654908 h 4572000"/>
              <a:gd name="connsiteX2" fmla="*/ 3188044 w 8068962"/>
              <a:gd name="connsiteY2" fmla="*/ 1087394 h 4572000"/>
              <a:gd name="connsiteX3" fmla="*/ 4658498 w 8068962"/>
              <a:gd name="connsiteY3" fmla="*/ 1371600 h 4572000"/>
              <a:gd name="connsiteX4" fmla="*/ 6240162 w 8068962"/>
              <a:gd name="connsiteY4" fmla="*/ 1556951 h 4572000"/>
              <a:gd name="connsiteX5" fmla="*/ 7068065 w 8068962"/>
              <a:gd name="connsiteY5" fmla="*/ 1445740 h 4572000"/>
              <a:gd name="connsiteX6" fmla="*/ 7006281 w 8068962"/>
              <a:gd name="connsiteY6" fmla="*/ 1223319 h 4572000"/>
              <a:gd name="connsiteX7" fmla="*/ 6808573 w 8068962"/>
              <a:gd name="connsiteY7" fmla="*/ 1223319 h 4572000"/>
              <a:gd name="connsiteX8" fmla="*/ 6771503 w 8068962"/>
              <a:gd name="connsiteY8" fmla="*/ 1408670 h 4572000"/>
              <a:gd name="connsiteX9" fmla="*/ 6956854 w 8068962"/>
              <a:gd name="connsiteY9" fmla="*/ 1890584 h 4572000"/>
              <a:gd name="connsiteX10" fmla="*/ 7426411 w 8068962"/>
              <a:gd name="connsiteY10" fmla="*/ 2631989 h 4572000"/>
              <a:gd name="connsiteX11" fmla="*/ 7747687 w 8068962"/>
              <a:gd name="connsiteY11" fmla="*/ 3175686 h 4572000"/>
              <a:gd name="connsiteX12" fmla="*/ 7933038 w 8068962"/>
              <a:gd name="connsiteY12" fmla="*/ 3694670 h 4572000"/>
              <a:gd name="connsiteX13" fmla="*/ 8068962 w 8068962"/>
              <a:gd name="connsiteY1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068962" h="4572000">
                <a:moveTo>
                  <a:pt x="0" y="0"/>
                </a:moveTo>
                <a:cubicBezTo>
                  <a:pt x="562233" y="236838"/>
                  <a:pt x="1124466" y="473676"/>
                  <a:pt x="1655806" y="654908"/>
                </a:cubicBezTo>
                <a:cubicBezTo>
                  <a:pt x="2187146" y="836140"/>
                  <a:pt x="2687595" y="967945"/>
                  <a:pt x="3188044" y="1087394"/>
                </a:cubicBezTo>
                <a:cubicBezTo>
                  <a:pt x="3688493" y="1206843"/>
                  <a:pt x="4149812" y="1293341"/>
                  <a:pt x="4658498" y="1371600"/>
                </a:cubicBezTo>
                <a:cubicBezTo>
                  <a:pt x="5167184" y="1449860"/>
                  <a:pt x="5838568" y="1544594"/>
                  <a:pt x="6240162" y="1556951"/>
                </a:cubicBezTo>
                <a:cubicBezTo>
                  <a:pt x="6641757" y="1569308"/>
                  <a:pt x="6940379" y="1501345"/>
                  <a:pt x="7068065" y="1445740"/>
                </a:cubicBezTo>
                <a:cubicBezTo>
                  <a:pt x="7195752" y="1390135"/>
                  <a:pt x="7049530" y="1260389"/>
                  <a:pt x="7006281" y="1223319"/>
                </a:cubicBezTo>
                <a:cubicBezTo>
                  <a:pt x="6963032" y="1186249"/>
                  <a:pt x="6847703" y="1192427"/>
                  <a:pt x="6808573" y="1223319"/>
                </a:cubicBezTo>
                <a:cubicBezTo>
                  <a:pt x="6769443" y="1254211"/>
                  <a:pt x="6746790" y="1297459"/>
                  <a:pt x="6771503" y="1408670"/>
                </a:cubicBezTo>
                <a:cubicBezTo>
                  <a:pt x="6796216" y="1519881"/>
                  <a:pt x="6847703" y="1686698"/>
                  <a:pt x="6956854" y="1890584"/>
                </a:cubicBezTo>
                <a:cubicBezTo>
                  <a:pt x="7066005" y="2094470"/>
                  <a:pt x="7294606" y="2417805"/>
                  <a:pt x="7426411" y="2631989"/>
                </a:cubicBezTo>
                <a:cubicBezTo>
                  <a:pt x="7558217" y="2846173"/>
                  <a:pt x="7663249" y="2998573"/>
                  <a:pt x="7747687" y="3175686"/>
                </a:cubicBezTo>
                <a:cubicBezTo>
                  <a:pt x="7832125" y="3352799"/>
                  <a:pt x="7879492" y="3461951"/>
                  <a:pt x="7933038" y="3694670"/>
                </a:cubicBezTo>
                <a:cubicBezTo>
                  <a:pt x="7986584" y="3927389"/>
                  <a:pt x="8027773" y="4249694"/>
                  <a:pt x="8068962" y="457200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6" name="Picture 5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2CDCDA9-4C35-38C3-0634-79BEA7A554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405138">
            <a:off x="2768620" y="707097"/>
            <a:ext cx="1157955" cy="665208"/>
          </a:xfrm>
          <a:prstGeom prst="rect">
            <a:avLst/>
          </a:prstGeom>
        </p:spPr>
      </p:pic>
      <p:pic>
        <p:nvPicPr>
          <p:cNvPr id="7" name="Picture 6" descr="A red and white rocket&#10;&#10;AI-generated content may be incorrect.">
            <a:extLst>
              <a:ext uri="{FF2B5EF4-FFF2-40B4-BE49-F238E27FC236}">
                <a16:creationId xmlns:a16="http://schemas.microsoft.com/office/drawing/2014/main" id="{60A98F91-CFA3-AA8A-2A41-1EAED0BF2A5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204372" y="-35680"/>
            <a:ext cx="960050" cy="534638"/>
          </a:xfrm>
          <a:prstGeom prst="rect">
            <a:avLst/>
          </a:prstGeom>
        </p:spPr>
      </p:pic>
      <p:pic>
        <p:nvPicPr>
          <p:cNvPr id="8" name="Picture 7" descr="A red and white rocket&#10;&#10;AI-generated content may be incorrect.">
            <a:extLst>
              <a:ext uri="{FF2B5EF4-FFF2-40B4-BE49-F238E27FC236}">
                <a16:creationId xmlns:a16="http://schemas.microsoft.com/office/drawing/2014/main" id="{85307191-2222-FC61-D187-8279B96D3FD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21265980">
            <a:off x="558563" y="253317"/>
            <a:ext cx="960050" cy="534638"/>
          </a:xfrm>
          <a:prstGeom prst="rect">
            <a:avLst/>
          </a:prstGeom>
        </p:spPr>
      </p:pic>
      <p:pic>
        <p:nvPicPr>
          <p:cNvPr id="9" name="Picture 8" descr="A red and white toy rocket&#10;&#10;AI-generated content may be incorrect.">
            <a:extLst>
              <a:ext uri="{FF2B5EF4-FFF2-40B4-BE49-F238E27FC236}">
                <a16:creationId xmlns:a16="http://schemas.microsoft.com/office/drawing/2014/main" id="{0371F10C-4E55-63E5-9082-0ECEE1E6B2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8000000">
            <a:off x="3646481" y="657522"/>
            <a:ext cx="1157955" cy="665208"/>
          </a:xfrm>
          <a:prstGeom prst="rect">
            <a:avLst/>
          </a:prstGeom>
        </p:spPr>
      </p:pic>
      <p:pic>
        <p:nvPicPr>
          <p:cNvPr id="10" name="Picture 9" descr="A red and white toy rocket&#10;&#10;AI-generated content may be incorrect.">
            <a:extLst>
              <a:ext uri="{FF2B5EF4-FFF2-40B4-BE49-F238E27FC236}">
                <a16:creationId xmlns:a16="http://schemas.microsoft.com/office/drawing/2014/main" id="{F7A4A084-A47E-8978-F326-FF42E95E11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5300000">
            <a:off x="3902394" y="453668"/>
            <a:ext cx="1157955" cy="665208"/>
          </a:xfrm>
          <a:prstGeom prst="rect">
            <a:avLst/>
          </a:prstGeom>
        </p:spPr>
      </p:pic>
      <p:pic>
        <p:nvPicPr>
          <p:cNvPr id="11" name="Picture 10" descr="A red and white toy rocket&#10;&#10;AI-generated content may be incorrect.">
            <a:extLst>
              <a:ext uri="{FF2B5EF4-FFF2-40B4-BE49-F238E27FC236}">
                <a16:creationId xmlns:a16="http://schemas.microsoft.com/office/drawing/2014/main" id="{2E834AE5-BD91-4131-4832-40F60A2B624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3758177">
            <a:off x="3608417" y="556405"/>
            <a:ext cx="1157955" cy="665208"/>
          </a:xfrm>
          <a:prstGeom prst="rect">
            <a:avLst/>
          </a:prstGeom>
        </p:spPr>
      </p:pic>
      <p:pic>
        <p:nvPicPr>
          <p:cNvPr id="12" name="Picture 11" descr="A red and white rocket&#10;&#10;AI-generated content may be incorrect.">
            <a:extLst>
              <a:ext uri="{FF2B5EF4-FFF2-40B4-BE49-F238E27FC236}">
                <a16:creationId xmlns:a16="http://schemas.microsoft.com/office/drawing/2014/main" id="{41D1B615-F3F2-8CB8-D372-31CEE519F32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20478665">
            <a:off x="4141493" y="987444"/>
            <a:ext cx="849995" cy="1146505"/>
          </a:xfrm>
          <a:prstGeom prst="rect">
            <a:avLst/>
          </a:prstGeom>
        </p:spPr>
      </p:pic>
      <p:pic>
        <p:nvPicPr>
          <p:cNvPr id="13" name="Picture 12" descr="A red and white rocket&#10;&#10;AI-generated content may be incorrect.">
            <a:extLst>
              <a:ext uri="{FF2B5EF4-FFF2-40B4-BE49-F238E27FC236}">
                <a16:creationId xmlns:a16="http://schemas.microsoft.com/office/drawing/2014/main" id="{0AB4D5F6-3527-BBA2-CA53-D182A0A15B9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21099778">
            <a:off x="4484037" y="1668740"/>
            <a:ext cx="849995" cy="1146505"/>
          </a:xfrm>
          <a:prstGeom prst="rect">
            <a:avLst/>
          </a:prstGeom>
        </p:spPr>
      </p:pic>
      <p:pic>
        <p:nvPicPr>
          <p:cNvPr id="14" name="Picture 13" descr="A red and white rocket&#10;&#10;AI-generated content may be incorrect.">
            <a:extLst>
              <a:ext uri="{FF2B5EF4-FFF2-40B4-BE49-F238E27FC236}">
                <a16:creationId xmlns:a16="http://schemas.microsoft.com/office/drawing/2014/main" id="{8468D57A-1D1F-E739-141B-DA3FC4E252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20681517">
            <a:off x="1498253" y="513250"/>
            <a:ext cx="960050" cy="534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B954D3-0400-EFF5-3B6B-997A8F1E5DD9}"/>
              </a:ext>
            </a:extLst>
          </p:cNvPr>
          <p:cNvSpPr txBox="1"/>
          <p:nvPr/>
        </p:nvSpPr>
        <p:spPr>
          <a:xfrm>
            <a:off x="3744979" y="3289523"/>
            <a:ext cx="2637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Impact" panose="020B0806030902050204" pitchFamily="34" charset="0"/>
                <a:cs typeface="Arial" panose="020B0604020202020204" pitchFamily="34" charset="0"/>
              </a:rPr>
              <a:t>Ideal Landing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45F568-7583-29FA-4F88-259A6A0091A9}"/>
              </a:ext>
            </a:extLst>
          </p:cNvPr>
          <p:cNvSpPr txBox="1"/>
          <p:nvPr/>
        </p:nvSpPr>
        <p:spPr>
          <a:xfrm>
            <a:off x="792297" y="52132"/>
            <a:ext cx="173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ritannic Bold" panose="020B0903060703020204" pitchFamily="34" charset="77"/>
              </a:rPr>
              <a:t>1. Entry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38C2D-1E39-A756-D43D-6BBF0BB61A28}"/>
              </a:ext>
            </a:extLst>
          </p:cNvPr>
          <p:cNvSpPr txBox="1"/>
          <p:nvPr/>
        </p:nvSpPr>
        <p:spPr>
          <a:xfrm>
            <a:off x="4079600" y="76925"/>
            <a:ext cx="214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ritannic Bold" panose="020B0903060703020204" pitchFamily="34" charset="77"/>
              </a:rPr>
              <a:t>2. Flip and Altitude Capture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8644E3-1E3B-6887-1781-9BAD14B49EC3}"/>
              </a:ext>
            </a:extLst>
          </p:cNvPr>
          <p:cNvSpPr txBox="1"/>
          <p:nvPr/>
        </p:nvSpPr>
        <p:spPr>
          <a:xfrm>
            <a:off x="4660947" y="1385349"/>
            <a:ext cx="1949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ritannic Bold" panose="020B0903060703020204" pitchFamily="34" charset="77"/>
              </a:rPr>
              <a:t>3. Terminal Landing Burn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18799A-6607-2AE9-885E-C81F3B8BEDB4}"/>
              </a:ext>
            </a:extLst>
          </p:cNvPr>
          <p:cNvCxnSpPr>
            <a:cxnSpLocks/>
          </p:cNvCxnSpPr>
          <p:nvPr/>
        </p:nvCxnSpPr>
        <p:spPr>
          <a:xfrm>
            <a:off x="879832" y="510350"/>
            <a:ext cx="490075" cy="22767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F1A760-AC4B-3D6B-3F11-20F79F9C7D25}"/>
              </a:ext>
            </a:extLst>
          </p:cNvPr>
          <p:cNvCxnSpPr>
            <a:cxnSpLocks/>
          </p:cNvCxnSpPr>
          <p:nvPr/>
        </p:nvCxnSpPr>
        <p:spPr>
          <a:xfrm flipH="1">
            <a:off x="809798" y="2331698"/>
            <a:ext cx="1" cy="25270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1AEB99-759B-79DF-A8AC-70A03DB9F19E}"/>
                  </a:ext>
                </a:extLst>
              </p:cNvPr>
              <p:cNvSpPr txBox="1"/>
              <p:nvPr/>
            </p:nvSpPr>
            <p:spPr>
              <a:xfrm>
                <a:off x="924782" y="2327664"/>
                <a:ext cx="103986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dirty="0"/>
                  <a:t>g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=1.63 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1AEB99-759B-79DF-A8AC-70A03DB9F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82" y="2327664"/>
                <a:ext cx="1039867" cy="153888"/>
              </a:xfrm>
              <a:prstGeom prst="rect">
                <a:avLst/>
              </a:prstGeom>
              <a:blipFill>
                <a:blip r:embed="rId7"/>
                <a:stretch>
                  <a:fillRect l="-7229" t="-23077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33168A-7EBE-0351-60C8-92D38B7E4A05}"/>
                  </a:ext>
                </a:extLst>
              </p:cNvPr>
              <p:cNvSpPr txBox="1"/>
              <p:nvPr/>
            </p:nvSpPr>
            <p:spPr>
              <a:xfrm>
                <a:off x="1248919" y="278220"/>
                <a:ext cx="2714757" cy="4598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/>
                  <a:t>Initial State = 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mr>
                      <m:mr>
                        <m:e>
                          <m:acc>
                            <m:accPr>
                              <m:chr m:val="̇"/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eqArr>
                                <m:eqArr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acc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en-US" sz="800" dirty="0"/>
                  <a:t>]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33168A-7EBE-0351-60C8-92D38B7E4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19" y="278220"/>
                <a:ext cx="2714757" cy="459806"/>
              </a:xfrm>
              <a:prstGeom prst="rect">
                <a:avLst/>
              </a:prstGeom>
              <a:blipFill>
                <a:blip r:embed="rId8"/>
                <a:stretch>
                  <a:fillRect l="-2336"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913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and white rocket&#10;&#10;AI-generated content may be incorrect.">
            <a:extLst>
              <a:ext uri="{FF2B5EF4-FFF2-40B4-BE49-F238E27FC236}">
                <a16:creationId xmlns:a16="http://schemas.microsoft.com/office/drawing/2014/main" id="{CD63E330-8D48-7CDB-0FE9-E4FEAD1D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23871">
            <a:off x="-2448228" y="-1021309"/>
            <a:ext cx="10115000" cy="6356996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5C6BC53B-86FA-F65B-6D4A-DA38BD3C89A4}"/>
              </a:ext>
            </a:extLst>
          </p:cNvPr>
          <p:cNvSpPr/>
          <p:nvPr/>
        </p:nvSpPr>
        <p:spPr>
          <a:xfrm>
            <a:off x="4587710" y="1752027"/>
            <a:ext cx="765228" cy="2723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9BCCBE-502D-0DEC-26EA-8B07818747F2}"/>
              </a:ext>
            </a:extLst>
          </p:cNvPr>
          <p:cNvCxnSpPr>
            <a:cxnSpLocks/>
          </p:cNvCxnSpPr>
          <p:nvPr/>
        </p:nvCxnSpPr>
        <p:spPr>
          <a:xfrm flipH="1">
            <a:off x="1945278" y="-399702"/>
            <a:ext cx="1063683" cy="3605213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F0F896-7677-6CE4-654E-2169CBC2B95A}"/>
              </a:ext>
            </a:extLst>
          </p:cNvPr>
          <p:cNvCxnSpPr>
            <a:cxnSpLocks/>
          </p:cNvCxnSpPr>
          <p:nvPr/>
        </p:nvCxnSpPr>
        <p:spPr>
          <a:xfrm flipH="1">
            <a:off x="1521339" y="2147270"/>
            <a:ext cx="1371043" cy="54319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2F3B1E-7E65-3F09-699F-3898C9C3EE44}"/>
              </a:ext>
            </a:extLst>
          </p:cNvPr>
          <p:cNvCxnSpPr>
            <a:cxnSpLocks/>
          </p:cNvCxnSpPr>
          <p:nvPr/>
        </p:nvCxnSpPr>
        <p:spPr>
          <a:xfrm flipH="1" flipV="1">
            <a:off x="1945279" y="2195355"/>
            <a:ext cx="487051" cy="524019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18985F-DA21-4E08-F20C-ECEDEC411489}"/>
              </a:ext>
            </a:extLst>
          </p:cNvPr>
          <p:cNvGrpSpPr/>
          <p:nvPr/>
        </p:nvGrpSpPr>
        <p:grpSpPr>
          <a:xfrm>
            <a:off x="4688931" y="2771816"/>
            <a:ext cx="562786" cy="551622"/>
            <a:chOff x="3843130" y="2191578"/>
            <a:chExt cx="562786" cy="55162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77B2C3-740E-D327-C371-98FC256C8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1791" y="2191578"/>
              <a:ext cx="0" cy="3660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C511950-703A-659C-8AB8-2982FB350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3130" y="2557670"/>
              <a:ext cx="218661" cy="1855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BE120B3-EC2A-158C-0FED-6A2B21350E5E}"/>
                </a:ext>
              </a:extLst>
            </p:cNvPr>
            <p:cNvCxnSpPr>
              <a:cxnSpLocks/>
            </p:cNvCxnSpPr>
            <p:nvPr/>
          </p:nvCxnSpPr>
          <p:spPr>
            <a:xfrm>
              <a:off x="4061791" y="2553154"/>
              <a:ext cx="344125" cy="45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6CFCE7-3D0A-427C-5B11-6306F9155053}"/>
              </a:ext>
            </a:extLst>
          </p:cNvPr>
          <p:cNvGrpSpPr/>
          <p:nvPr/>
        </p:nvGrpSpPr>
        <p:grpSpPr>
          <a:xfrm rot="1022792">
            <a:off x="2351264" y="832404"/>
            <a:ext cx="562786" cy="551622"/>
            <a:chOff x="3843130" y="2191578"/>
            <a:chExt cx="562786" cy="55162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D5A3BF4-D668-29E9-6798-D86167EF8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1791" y="2191578"/>
              <a:ext cx="0" cy="3660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C8A80CC-C79C-F254-BCFB-73664C282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3130" y="2557670"/>
              <a:ext cx="218661" cy="1855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FE54D7F-397C-CADF-DEB8-8507D988B394}"/>
                </a:ext>
              </a:extLst>
            </p:cNvPr>
            <p:cNvCxnSpPr>
              <a:cxnSpLocks/>
            </p:cNvCxnSpPr>
            <p:nvPr/>
          </p:nvCxnSpPr>
          <p:spPr>
            <a:xfrm>
              <a:off x="4061791" y="2553154"/>
              <a:ext cx="344125" cy="45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68A8869D-2F61-B422-6E27-23FEB1848DC2}"/>
              </a:ext>
            </a:extLst>
          </p:cNvPr>
          <p:cNvSpPr/>
          <p:nvPr/>
        </p:nvSpPr>
        <p:spPr>
          <a:xfrm rot="2997153" flipH="1">
            <a:off x="2192981" y="2470167"/>
            <a:ext cx="312753" cy="250158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urved Up Arrow 51">
            <a:extLst>
              <a:ext uri="{FF2B5EF4-FFF2-40B4-BE49-F238E27FC236}">
                <a16:creationId xmlns:a16="http://schemas.microsoft.com/office/drawing/2014/main" id="{63EA8423-2B48-A306-16AE-9CD154E13E01}"/>
              </a:ext>
            </a:extLst>
          </p:cNvPr>
          <p:cNvSpPr/>
          <p:nvPr/>
        </p:nvSpPr>
        <p:spPr>
          <a:xfrm rot="19413331" flipH="1">
            <a:off x="1754516" y="2402552"/>
            <a:ext cx="338973" cy="26093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F12F3E-FCC0-0FBE-676C-CFE0C457562D}"/>
              </a:ext>
            </a:extLst>
          </p:cNvPr>
          <p:cNvCxnSpPr>
            <a:cxnSpLocks/>
          </p:cNvCxnSpPr>
          <p:nvPr/>
        </p:nvCxnSpPr>
        <p:spPr>
          <a:xfrm flipH="1" flipV="1">
            <a:off x="2245038" y="2516020"/>
            <a:ext cx="287554" cy="310948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FBFD1CF-BF4A-9B44-07BA-D4B2AD64AD97}"/>
              </a:ext>
            </a:extLst>
          </p:cNvPr>
          <p:cNvCxnSpPr>
            <a:cxnSpLocks/>
          </p:cNvCxnSpPr>
          <p:nvPr/>
        </p:nvCxnSpPr>
        <p:spPr>
          <a:xfrm flipH="1">
            <a:off x="1872997" y="2457364"/>
            <a:ext cx="236312" cy="9428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8FCDEB9-65C8-1D28-1A33-241BE4261D44}"/>
              </a:ext>
            </a:extLst>
          </p:cNvPr>
          <p:cNvGrpSpPr/>
          <p:nvPr/>
        </p:nvGrpSpPr>
        <p:grpSpPr>
          <a:xfrm>
            <a:off x="4776783" y="1811058"/>
            <a:ext cx="399584" cy="151483"/>
            <a:chOff x="4620491" y="-893618"/>
            <a:chExt cx="193964" cy="15240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0EF0E7B-6EAB-92DB-C8EB-5E15AA31DEDF}"/>
                </a:ext>
              </a:extLst>
            </p:cNvPr>
            <p:cNvCxnSpPr/>
            <p:nvPr/>
          </p:nvCxnSpPr>
          <p:spPr>
            <a:xfrm>
              <a:off x="4620491" y="-893618"/>
              <a:ext cx="193964" cy="15240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0CF351-2C55-1CDD-0017-24CC57BB6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0491" y="-893618"/>
              <a:ext cx="193964" cy="15240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B1EF525-8847-7756-C06D-AF1997A43A9A}"/>
              </a:ext>
            </a:extLst>
          </p:cNvPr>
          <p:cNvGrpSpPr/>
          <p:nvPr/>
        </p:nvGrpSpPr>
        <p:grpSpPr>
          <a:xfrm>
            <a:off x="4743711" y="1516188"/>
            <a:ext cx="562786" cy="551622"/>
            <a:chOff x="3843130" y="2191578"/>
            <a:chExt cx="562786" cy="55162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DED25EC-D7F1-D2FC-B1D2-0A0E1DE520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3130" y="2557670"/>
              <a:ext cx="218661" cy="1855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B7BFEE6-6FE6-BA16-E53F-49C604475E7D}"/>
                </a:ext>
              </a:extLst>
            </p:cNvPr>
            <p:cNvCxnSpPr>
              <a:cxnSpLocks/>
            </p:cNvCxnSpPr>
            <p:nvPr/>
          </p:nvCxnSpPr>
          <p:spPr>
            <a:xfrm>
              <a:off x="4061791" y="2553154"/>
              <a:ext cx="344125" cy="45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A2D641A-173C-3E9B-2F78-22643FFF5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1791" y="2191578"/>
              <a:ext cx="0" cy="3660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A1F3DD1-E119-E263-1705-D8279001BF1E}"/>
              </a:ext>
            </a:extLst>
          </p:cNvPr>
          <p:cNvSpPr txBox="1"/>
          <p:nvPr/>
        </p:nvSpPr>
        <p:spPr>
          <a:xfrm>
            <a:off x="6630061" y="2856334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otype Corsiva" panose="03010101010201010101" pitchFamily="66" charset="0"/>
              </a:rPr>
              <a:t>World Frame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8B8231E-4DF0-2EE1-3D3E-531CE12C2BFD}"/>
              </a:ext>
            </a:extLst>
          </p:cNvPr>
          <p:cNvSpPr txBox="1"/>
          <p:nvPr/>
        </p:nvSpPr>
        <p:spPr>
          <a:xfrm>
            <a:off x="6627664" y="1428076"/>
            <a:ext cx="7970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otype Corsiva" panose="03010101010201010101" pitchFamily="66" charset="0"/>
              </a:rPr>
              <a:t>Target Frame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5FA209-045B-FD3B-6A8D-7E7B9AA738EB}"/>
              </a:ext>
            </a:extLst>
          </p:cNvPr>
          <p:cNvSpPr txBox="1"/>
          <p:nvPr/>
        </p:nvSpPr>
        <p:spPr>
          <a:xfrm>
            <a:off x="2793581" y="998941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otype Corsiva" panose="03010101010201010101" pitchFamily="66" charset="0"/>
              </a:rPr>
              <a:t>Rocket Inertia Frame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62837A-798A-31FB-548A-DF0EBDB7649E}"/>
              </a:ext>
            </a:extLst>
          </p:cNvPr>
          <p:cNvSpPr txBox="1"/>
          <p:nvPr/>
        </p:nvSpPr>
        <p:spPr>
          <a:xfrm>
            <a:off x="2602361" y="2294757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otype Corsiva" panose="03010101010201010101" pitchFamily="66" charset="0"/>
              </a:rPr>
              <a:t>Thrust Frame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7E8D09-5083-5166-7049-9849D51442C1}"/>
              </a:ext>
            </a:extLst>
          </p:cNvPr>
          <p:cNvSpPr txBox="1"/>
          <p:nvPr/>
        </p:nvSpPr>
        <p:spPr>
          <a:xfrm>
            <a:off x="2319031" y="2294102"/>
            <a:ext cx="694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mpact" panose="020B0806030902050204" pitchFamily="34" charset="0"/>
              </a:rPr>
              <a:t>Roll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464A52-A21E-BD6B-A23A-52D6DDA73B94}"/>
              </a:ext>
            </a:extLst>
          </p:cNvPr>
          <p:cNvSpPr txBox="1"/>
          <p:nvPr/>
        </p:nvSpPr>
        <p:spPr>
          <a:xfrm>
            <a:off x="1352611" y="2289185"/>
            <a:ext cx="694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mpact" panose="020B0806030902050204" pitchFamily="34" charset="0"/>
              </a:rPr>
              <a:t>Pitch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94DE3526-F67E-FA02-3782-79BAA2207C1F}"/>
              </a:ext>
            </a:extLst>
          </p:cNvPr>
          <p:cNvSpPr/>
          <p:nvPr/>
        </p:nvSpPr>
        <p:spPr>
          <a:xfrm>
            <a:off x="2477112" y="1185886"/>
            <a:ext cx="139434" cy="388490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>
            <a:extLst>
              <a:ext uri="{FF2B5EF4-FFF2-40B4-BE49-F238E27FC236}">
                <a16:creationId xmlns:a16="http://schemas.microsoft.com/office/drawing/2014/main" id="{BAAEAE32-4FB6-3C02-5388-68B693D0523B}"/>
              </a:ext>
            </a:extLst>
          </p:cNvPr>
          <p:cNvSpPr/>
          <p:nvPr/>
        </p:nvSpPr>
        <p:spPr>
          <a:xfrm rot="11774268">
            <a:off x="2039510" y="2447242"/>
            <a:ext cx="139434" cy="39609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BB58A-3B0E-5338-0DF2-508B1D22996E}"/>
              </a:ext>
            </a:extLst>
          </p:cNvPr>
          <p:cNvCxnSpPr>
            <a:cxnSpLocks/>
          </p:cNvCxnSpPr>
          <p:nvPr/>
        </p:nvCxnSpPr>
        <p:spPr>
          <a:xfrm flipV="1">
            <a:off x="3235661" y="244878"/>
            <a:ext cx="387022" cy="3102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ED7A417-ED15-87E2-E4BF-85B09680F61B}"/>
              </a:ext>
            </a:extLst>
          </p:cNvPr>
          <p:cNvSpPr txBox="1"/>
          <p:nvPr/>
        </p:nvSpPr>
        <p:spPr>
          <a:xfrm>
            <a:off x="3326219" y="433929"/>
            <a:ext cx="1223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mpact" panose="020B0806030902050204" pitchFamily="34" charset="0"/>
              </a:rPr>
              <a:t>Flying Direction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0B9E097-47BD-BF78-0D36-456FF502519D}"/>
              </a:ext>
            </a:extLst>
          </p:cNvPr>
          <p:cNvSpPr txBox="1"/>
          <p:nvPr/>
        </p:nvSpPr>
        <p:spPr>
          <a:xfrm>
            <a:off x="2562169" y="1425252"/>
            <a:ext cx="638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  <a:latin typeface="Impact" panose="020B0806030902050204" pitchFamily="34" charset="0"/>
              </a:rPr>
              <a:t>Gravity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9590A79-46CD-0449-0BF4-5E3BD72E27ED}"/>
              </a:ext>
            </a:extLst>
          </p:cNvPr>
          <p:cNvSpPr txBox="1"/>
          <p:nvPr/>
        </p:nvSpPr>
        <p:spPr>
          <a:xfrm>
            <a:off x="1474570" y="2706821"/>
            <a:ext cx="654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Impact" panose="020B0806030902050204" pitchFamily="34" charset="0"/>
              </a:rPr>
              <a:t>Thrust</a:t>
            </a:r>
          </a:p>
        </p:txBody>
      </p:sp>
      <p:sp>
        <p:nvSpPr>
          <p:cNvPr id="97" name="Down Arrow 96">
            <a:extLst>
              <a:ext uri="{FF2B5EF4-FFF2-40B4-BE49-F238E27FC236}">
                <a16:creationId xmlns:a16="http://schemas.microsoft.com/office/drawing/2014/main" id="{39AE24BB-A6A9-42AB-05BF-8614AA1EAF02}"/>
              </a:ext>
            </a:extLst>
          </p:cNvPr>
          <p:cNvSpPr/>
          <p:nvPr/>
        </p:nvSpPr>
        <p:spPr>
          <a:xfrm rot="3069665">
            <a:off x="2398288" y="1149634"/>
            <a:ext cx="139434" cy="22469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F3A231-0739-39CE-E100-F1B06B219662}"/>
              </a:ext>
            </a:extLst>
          </p:cNvPr>
          <p:cNvSpPr txBox="1"/>
          <p:nvPr/>
        </p:nvSpPr>
        <p:spPr>
          <a:xfrm>
            <a:off x="2037547" y="1286529"/>
            <a:ext cx="49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Impact" panose="020B0806030902050204" pitchFamily="34" charset="0"/>
              </a:rPr>
              <a:t>Drag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1FF231D-325C-9AA9-3953-72958D42DCC8}"/>
              </a:ext>
            </a:extLst>
          </p:cNvPr>
          <p:cNvGrpSpPr/>
          <p:nvPr/>
        </p:nvGrpSpPr>
        <p:grpSpPr>
          <a:xfrm rot="1037286">
            <a:off x="1964208" y="2148936"/>
            <a:ext cx="436514" cy="478869"/>
            <a:chOff x="3843130" y="2264331"/>
            <a:chExt cx="436514" cy="47886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4FB98FA-7F1A-0BBE-4345-174148D61561}"/>
                </a:ext>
              </a:extLst>
            </p:cNvPr>
            <p:cNvCxnSpPr>
              <a:cxnSpLocks/>
            </p:cNvCxnSpPr>
            <p:nvPr/>
          </p:nvCxnSpPr>
          <p:spPr>
            <a:xfrm rot="20562714" flipV="1">
              <a:off x="4017197" y="2264331"/>
              <a:ext cx="94921" cy="2856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16CEC0A-D762-A4CA-4077-7B4BC7896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3130" y="2557670"/>
              <a:ext cx="218661" cy="1855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7436AA4-3C96-96AA-41B0-61F5CF85A9AC}"/>
                </a:ext>
              </a:extLst>
            </p:cNvPr>
            <p:cNvCxnSpPr>
              <a:cxnSpLocks/>
            </p:cNvCxnSpPr>
            <p:nvPr/>
          </p:nvCxnSpPr>
          <p:spPr>
            <a:xfrm rot="20562714">
              <a:off x="4088781" y="2520036"/>
              <a:ext cx="190863" cy="21066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B96BC28-83AC-CCC1-7E37-3D4ABE60E614}"/>
                  </a:ext>
                </a:extLst>
              </p:cNvPr>
              <p:cNvSpPr txBox="1"/>
              <p:nvPr/>
            </p:nvSpPr>
            <p:spPr>
              <a:xfrm>
                <a:off x="7127562" y="-383987"/>
                <a:ext cx="1281993" cy="1663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𝑔𝑟𝑎𝑣𝑖𝑡𝑦</m:t>
                        </m:r>
                      </m:sub>
                    </m:sSub>
                  </m:oMath>
                </a14:m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𝑀𝑜𝑜𝑛</m:t>
                        </m:r>
                      </m:sub>
                    </m:sSub>
                  </m:oMath>
                </a14:m>
                <a:endParaRPr lang="en-US" sz="1000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B96BC28-83AC-CCC1-7E37-3D4ABE60E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562" y="-383987"/>
                <a:ext cx="1281993" cy="166392"/>
              </a:xfrm>
              <a:prstGeom prst="rect">
                <a:avLst/>
              </a:prstGeom>
              <a:blipFill>
                <a:blip r:embed="rId3"/>
                <a:stretch>
                  <a:fillRect l="-392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Left Brace 99">
            <a:extLst>
              <a:ext uri="{FF2B5EF4-FFF2-40B4-BE49-F238E27FC236}">
                <a16:creationId xmlns:a16="http://schemas.microsoft.com/office/drawing/2014/main" id="{94008F4F-97D2-B8C4-6158-2AD4F97CC8A9}"/>
              </a:ext>
            </a:extLst>
          </p:cNvPr>
          <p:cNvSpPr/>
          <p:nvPr/>
        </p:nvSpPr>
        <p:spPr>
          <a:xfrm rot="1049083">
            <a:off x="1928280" y="1047191"/>
            <a:ext cx="118946" cy="1303151"/>
          </a:xfrm>
          <a:prstGeom prst="leftBrac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C15206A-17C6-E97F-C675-9485E4A93739}"/>
              </a:ext>
            </a:extLst>
          </p:cNvPr>
          <p:cNvSpPr txBox="1"/>
          <p:nvPr/>
        </p:nvSpPr>
        <p:spPr>
          <a:xfrm>
            <a:off x="1744767" y="1548316"/>
            <a:ext cx="240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otype Corsiva" panose="03010101010201010101" pitchFamily="66" charset="0"/>
              </a:rPr>
              <a:t>d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49569CE-AB55-7359-FD69-9BE33FC1DD78}"/>
              </a:ext>
            </a:extLst>
          </p:cNvPr>
          <p:cNvSpPr/>
          <p:nvPr/>
        </p:nvSpPr>
        <p:spPr>
          <a:xfrm rot="1049083">
            <a:off x="1892139" y="-257670"/>
            <a:ext cx="118946" cy="2568753"/>
          </a:xfrm>
          <a:prstGeom prst="leftBrace">
            <a:avLst>
              <a:gd name="adj1" fmla="val 8333"/>
              <a:gd name="adj2" fmla="val 61943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B87D6B-B681-2F38-C4F3-80B99DBD4CE8}"/>
              </a:ext>
            </a:extLst>
          </p:cNvPr>
          <p:cNvSpPr txBox="1"/>
          <p:nvPr/>
        </p:nvSpPr>
        <p:spPr>
          <a:xfrm>
            <a:off x="1606748" y="1160554"/>
            <a:ext cx="240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otype Corsiva" panose="03010101010201010101" pitchFamily="66" charset="0"/>
              </a:rPr>
              <a:t>h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75DB410-A2D4-B67D-EFA2-FE7A87B85AD9}"/>
              </a:ext>
            </a:extLst>
          </p:cNvPr>
          <p:cNvCxnSpPr>
            <a:cxnSpLocks/>
          </p:cNvCxnSpPr>
          <p:nvPr/>
        </p:nvCxnSpPr>
        <p:spPr>
          <a:xfrm flipH="1" flipV="1">
            <a:off x="1162061" y="2143319"/>
            <a:ext cx="1737633" cy="522553"/>
          </a:xfrm>
          <a:prstGeom prst="line">
            <a:avLst/>
          </a:prstGeom>
          <a:ln w="9525"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565DA0C-C21C-CF97-F292-72375303EDCA}"/>
              </a:ext>
            </a:extLst>
          </p:cNvPr>
          <p:cNvCxnSpPr>
            <a:cxnSpLocks/>
          </p:cNvCxnSpPr>
          <p:nvPr/>
        </p:nvCxnSpPr>
        <p:spPr>
          <a:xfrm flipH="1" flipV="1">
            <a:off x="1575144" y="879859"/>
            <a:ext cx="1737633" cy="522553"/>
          </a:xfrm>
          <a:prstGeom prst="line">
            <a:avLst/>
          </a:prstGeom>
          <a:ln w="9525"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F594FA0-ED40-CFC1-5173-61302927F477}"/>
              </a:ext>
            </a:extLst>
          </p:cNvPr>
          <p:cNvCxnSpPr>
            <a:cxnSpLocks/>
          </p:cNvCxnSpPr>
          <p:nvPr/>
        </p:nvCxnSpPr>
        <p:spPr>
          <a:xfrm flipH="1" flipV="1">
            <a:off x="1859680" y="-798358"/>
            <a:ext cx="1737633" cy="522553"/>
          </a:xfrm>
          <a:prstGeom prst="line">
            <a:avLst/>
          </a:prstGeom>
          <a:ln w="9525"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20955CF-B2E6-8F23-BA3E-DFE21F242A02}"/>
              </a:ext>
            </a:extLst>
          </p:cNvPr>
          <p:cNvSpPr txBox="1"/>
          <p:nvPr/>
        </p:nvSpPr>
        <p:spPr>
          <a:xfrm>
            <a:off x="2244912" y="936446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otype Corsiva" panose="03010101010201010101" pitchFamily="66" charset="0"/>
              </a:rPr>
              <a:t>CoM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E712493-DA89-A431-8F32-45CF75D2B943}"/>
              </a:ext>
            </a:extLst>
          </p:cNvPr>
          <p:cNvSpPr/>
          <p:nvPr/>
        </p:nvSpPr>
        <p:spPr>
          <a:xfrm>
            <a:off x="2523042" y="1147335"/>
            <a:ext cx="59634" cy="5963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0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71F13-DBE7-B2DD-EB50-DCE99893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59" y="-8866"/>
            <a:ext cx="4081732" cy="1640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B1283F-8A34-1397-0829-A8A6BE70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844" y="1828800"/>
            <a:ext cx="3251200" cy="19812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D4938FD-D08A-B9D0-4BF1-F4AF3456B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5369" y="-2775686"/>
            <a:ext cx="18511799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Got it—let’s make the figure scream “RL-controlled landing.” Here are tight, practical upgrades you can add right now:</a:t>
            </a:r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Show the RL loop (mini inset)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Tiny block diagram inset</a:t>
            </a:r>
            <a:r>
              <a:rPr lang="en-US" altLang="en-US" sz="800" dirty="0">
                <a:solidFill>
                  <a:srgbClr val="000000"/>
                </a:solidFill>
              </a:rPr>
              <a:t> (top-right):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i="1" dirty="0">
                <a:solidFill>
                  <a:srgbClr val="000000"/>
                </a:solidFill>
              </a:rPr>
              <a:t>Observations (IMU, altimeter, velocity, attitude, position error) → Policy π</a:t>
            </a:r>
            <a:r>
              <a:rPr lang="en-US" altLang="en-US" sz="800" i="1" dirty="0" err="1">
                <a:solidFill>
                  <a:srgbClr val="000000"/>
                </a:solidFill>
              </a:rPr>
              <a:t>θ</a:t>
            </a:r>
            <a:r>
              <a:rPr lang="en-US" altLang="en-US" sz="800" i="1" dirty="0">
                <a:solidFill>
                  <a:srgbClr val="000000"/>
                </a:solidFill>
              </a:rPr>
              <a:t> → Actions [throttle, gimbal-pitch, gimbal-yaw] → Dynamics → next state.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Add a thin arrow from the inset back to the rocket to imply it’s running every step.</a:t>
            </a:r>
          </a:p>
          <a:p>
            <a:pPr defTabSz="914400"/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Visualize the actions along the path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Throttle bar</a:t>
            </a:r>
            <a:r>
              <a:rPr lang="en-US" altLang="en-US" sz="800" dirty="0">
                <a:solidFill>
                  <a:srgbClr val="000000"/>
                </a:solidFill>
              </a:rPr>
              <a:t>: a slim vertical bar riding with the rocket ghost; fill height ∝ thrust (0–100%).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Gimbal cones</a:t>
            </a:r>
            <a:r>
              <a:rPr lang="en-US" altLang="en-US" sz="800" dirty="0">
                <a:solidFill>
                  <a:srgbClr val="000000"/>
                </a:solidFill>
              </a:rPr>
              <a:t>: small translucent cone from the nozzle showing thrust direction; cone tilt = √(pitch²+yaw²).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Action arrows</a:t>
            </a:r>
            <a:r>
              <a:rPr lang="en-US" altLang="en-US" sz="800" dirty="0">
                <a:solidFill>
                  <a:srgbClr val="000000"/>
                </a:solidFill>
              </a:rPr>
              <a:t>: short vector arrow at a few key frames labeled </a:t>
            </a:r>
            <a:r>
              <a:rPr lang="en-US" altLang="en-US" sz="800" i="1" dirty="0">
                <a:solidFill>
                  <a:srgbClr val="000000"/>
                </a:solidFill>
              </a:rPr>
              <a:t>(T, </a:t>
            </a:r>
            <a:r>
              <a:rPr lang="en-US" altLang="en-US" sz="800" i="1" dirty="0" err="1">
                <a:solidFill>
                  <a:srgbClr val="000000"/>
                </a:solidFill>
              </a:rPr>
              <a:t>θp</a:t>
            </a:r>
            <a:r>
              <a:rPr lang="en-US" altLang="en-US" sz="800" i="1" dirty="0">
                <a:solidFill>
                  <a:srgbClr val="000000"/>
                </a:solidFill>
              </a:rPr>
              <a:t>, </a:t>
            </a:r>
            <a:r>
              <a:rPr lang="en-US" altLang="en-US" sz="800" i="1" dirty="0" err="1">
                <a:solidFill>
                  <a:srgbClr val="000000"/>
                </a:solidFill>
              </a:rPr>
              <a:t>θy</a:t>
            </a:r>
            <a:r>
              <a:rPr lang="en-US" altLang="en-US" sz="800" i="1" dirty="0">
                <a:solidFill>
                  <a:srgbClr val="000000"/>
                </a:solidFill>
              </a:rPr>
              <a:t>)</a:t>
            </a:r>
            <a:r>
              <a:rPr lang="en-US" altLang="en-US" sz="800" dirty="0">
                <a:solidFill>
                  <a:srgbClr val="000000"/>
                </a:solidFill>
              </a:rPr>
              <a:t>.</a:t>
            </a:r>
          </a:p>
          <a:p>
            <a:pPr defTabSz="914400"/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Phase-specific RL objectives (labels on the background bands)</a:t>
            </a:r>
          </a:p>
          <a:p>
            <a:pPr defTabSz="914400">
              <a:buFontTx/>
              <a:buAutoNum type="arabicPeriod"/>
            </a:pPr>
            <a:r>
              <a:rPr lang="en-US" altLang="en-US" sz="800" b="1" dirty="0">
                <a:solidFill>
                  <a:srgbClr val="000000"/>
                </a:solidFill>
              </a:rPr>
              <a:t>Entry (Guided Descent)</a:t>
            </a:r>
            <a:r>
              <a:rPr lang="en-US" altLang="en-US" sz="800" dirty="0">
                <a:solidFill>
                  <a:srgbClr val="000000"/>
                </a:solidFill>
              </a:rPr>
              <a:t> – reward terms: ( -|\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{v}_\perp| ), fuel economy.</a:t>
            </a:r>
          </a:p>
          <a:p>
            <a:pPr defTabSz="914400">
              <a:buFontTx/>
              <a:buAutoNum type="arabicPeriod" startAt="2"/>
            </a:pPr>
            <a:r>
              <a:rPr lang="en-US" altLang="en-US" sz="800" b="1" dirty="0">
                <a:solidFill>
                  <a:srgbClr val="000000"/>
                </a:solidFill>
              </a:rPr>
              <a:t>Flip &amp; Attitude Capture</a:t>
            </a:r>
            <a:r>
              <a:rPr lang="en-US" altLang="en-US" sz="800" dirty="0">
                <a:solidFill>
                  <a:srgbClr val="000000"/>
                </a:solidFill>
              </a:rPr>
              <a:t> – ( -|\text{attitude error}| ), smoothness penalty ( \Delta u^2 ).</a:t>
            </a:r>
          </a:p>
          <a:p>
            <a:pPr defTabSz="914400">
              <a:buFontTx/>
              <a:buAutoNum type="arabicPeriod" startAt="3"/>
            </a:pPr>
            <a:r>
              <a:rPr lang="en-US" altLang="en-US" sz="800" b="1" dirty="0">
                <a:solidFill>
                  <a:srgbClr val="000000"/>
                </a:solidFill>
              </a:rPr>
              <a:t>Terminal Landing Burn</a:t>
            </a:r>
            <a:r>
              <a:rPr lang="en-US" altLang="en-US" sz="800" dirty="0">
                <a:solidFill>
                  <a:srgbClr val="000000"/>
                </a:solidFill>
              </a:rPr>
              <a:t> – ( -|\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{p}-\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{p}^*| - |\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{v}| ), soft landing bonus, touchdown upright.</a:t>
            </a:r>
          </a:p>
          <a:p>
            <a:pPr defTabSz="914400"/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Safety &amp; constraints (make it credible)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No-go envelope</a:t>
            </a:r>
            <a:r>
              <a:rPr lang="en-US" altLang="en-US" sz="800" dirty="0">
                <a:solidFill>
                  <a:srgbClr val="000000"/>
                </a:solidFill>
              </a:rPr>
              <a:t>: a faint corridor (dashed) around the trajectory = safety set; shade “unsafe” outside.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Actuator limits</a:t>
            </a:r>
            <a:r>
              <a:rPr lang="en-US" altLang="en-US" sz="800" dirty="0">
                <a:solidFill>
                  <a:srgbClr val="000000"/>
                </a:solidFill>
              </a:rPr>
              <a:t>: tiny captions near the nozzle, “±15° gimbal, </a:t>
            </a:r>
            <a:r>
              <a:rPr lang="en-US" altLang="en-US" sz="800" dirty="0" err="1">
                <a:solidFill>
                  <a:srgbClr val="000000"/>
                </a:solidFill>
              </a:rPr>
              <a:t>Tmax</a:t>
            </a:r>
            <a:r>
              <a:rPr lang="en-US" altLang="en-US" sz="800" dirty="0">
                <a:solidFill>
                  <a:srgbClr val="000000"/>
                </a:solidFill>
              </a:rPr>
              <a:t> = 500 </a:t>
            </a:r>
            <a:r>
              <a:rPr lang="en-US" altLang="en-US" sz="800" dirty="0" err="1">
                <a:solidFill>
                  <a:srgbClr val="000000"/>
                </a:solidFill>
              </a:rPr>
              <a:t>kN</a:t>
            </a:r>
            <a:r>
              <a:rPr lang="en-US" altLang="en-US" sz="800" dirty="0">
                <a:solidFill>
                  <a:srgbClr val="000000"/>
                </a:solidFill>
              </a:rPr>
              <a:t>”.</a:t>
            </a:r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If you use a shield (CBF/MPC), add a tiny badge: </a:t>
            </a:r>
            <a:r>
              <a:rPr lang="en-US" altLang="en-US" sz="800" b="1" dirty="0">
                <a:solidFill>
                  <a:srgbClr val="000000"/>
                </a:solidFill>
              </a:rPr>
              <a:t>Safety shield ON</a:t>
            </a:r>
            <a:r>
              <a:rPr lang="en-US" altLang="en-US" sz="800" dirty="0">
                <a:solidFill>
                  <a:srgbClr val="000000"/>
                </a:solidFill>
              </a:rPr>
              <a:t> (clamps actions when necessary).</a:t>
            </a:r>
          </a:p>
          <a:p>
            <a:pPr defTabSz="914400"/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State &amp; uncertainty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Estimation trace</a:t>
            </a:r>
            <a:r>
              <a:rPr lang="en-US" altLang="en-US" sz="800" dirty="0">
                <a:solidFill>
                  <a:srgbClr val="000000"/>
                </a:solidFill>
              </a:rPr>
              <a:t>: duplicate the final path with a hairline offset in a different dash for “estimated vs. true.”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Landing error ellipse</a:t>
            </a:r>
            <a:r>
              <a:rPr lang="en-US" altLang="en-US" sz="800" dirty="0">
                <a:solidFill>
                  <a:srgbClr val="000000"/>
                </a:solidFill>
              </a:rPr>
              <a:t> at the pad (1-σ/3-σ), with text “policy dispersion.”</a:t>
            </a:r>
          </a:p>
          <a:p>
            <a:pPr defTabSz="914400"/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Legend (compact, lower-right)</a:t>
            </a:r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Dot = time tick; Arrow = action; Cone = gimbaled thrust; Bar = throttle; Shaded band = phase.</a:t>
            </a:r>
          </a:p>
          <a:p>
            <a:pPr defTabSz="914400"/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Color/keying (consistent mapping)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Throttle</a:t>
            </a:r>
            <a:r>
              <a:rPr lang="en-US" altLang="en-US" sz="800" dirty="0">
                <a:solidFill>
                  <a:srgbClr val="000000"/>
                </a:solidFill>
              </a:rPr>
              <a:t>: map 0→low-alpha, 100%→bright glow on plume.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Gimbal direction</a:t>
            </a:r>
            <a:r>
              <a:rPr lang="en-US" altLang="en-US" sz="800" dirty="0">
                <a:solidFill>
                  <a:srgbClr val="000000"/>
                </a:solidFill>
              </a:rPr>
              <a:t>: hue rotate slightly with yaw sign (e.g., cyan left, blue right).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Rewards</a:t>
            </a:r>
            <a:r>
              <a:rPr lang="en-US" altLang="en-US" sz="800" dirty="0">
                <a:solidFill>
                  <a:srgbClr val="000000"/>
                </a:solidFill>
              </a:rPr>
              <a:t>: tiny inline sparklines (or numeric callouts) at 3 anchor frames: </a:t>
            </a:r>
            <a:r>
              <a:rPr lang="en-US" altLang="en-US" sz="800" i="1" dirty="0">
                <a:solidFill>
                  <a:srgbClr val="000000"/>
                </a:solidFill>
              </a:rPr>
              <a:t>r = +0.8, +1.1, +1.6</a:t>
            </a:r>
            <a:r>
              <a:rPr lang="en-US" altLang="en-US" sz="800" dirty="0">
                <a:solidFill>
                  <a:srgbClr val="000000"/>
                </a:solidFill>
              </a:rPr>
              <a:t>.</a:t>
            </a:r>
          </a:p>
          <a:p>
            <a:pPr defTabSz="914400"/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Caption (drop straight under the figure)</a:t>
            </a:r>
          </a:p>
          <a:p>
            <a:pPr defTabSz="914400"/>
            <a:r>
              <a:rPr lang="en-US" altLang="en-US" sz="800" i="1" dirty="0">
                <a:solidFill>
                  <a:srgbClr val="000000"/>
                </a:solidFill>
              </a:rPr>
              <a:t>“Three-phase RL landing. Policy π</a:t>
            </a:r>
            <a:r>
              <a:rPr lang="en-US" altLang="en-US" sz="800" i="1" dirty="0" err="1">
                <a:solidFill>
                  <a:srgbClr val="000000"/>
                </a:solidFill>
              </a:rPr>
              <a:t>θ</a:t>
            </a:r>
            <a:r>
              <a:rPr lang="en-US" altLang="en-US" sz="800" i="1" dirty="0">
                <a:solidFill>
                  <a:srgbClr val="000000"/>
                </a:solidFill>
              </a:rPr>
              <a:t> observes attitude, velocity, altitude, and target offset to output throttle and 2-DoF gimbal commands. During Entry it minimizes lateral velocity and fuel; Flip aligns body-z with velocity while penalizing control jerk; the Terminal Burn drives position, velocity, and attitude errors to zero under actuator limits and safety constraints. Error ellipse denotes landing dispersion.”</a:t>
            </a:r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Optional insets (if room)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Network schematic</a:t>
            </a:r>
            <a:r>
              <a:rPr lang="en-US" altLang="en-US" sz="800" dirty="0">
                <a:solidFill>
                  <a:srgbClr val="000000"/>
                </a:solidFill>
              </a:rPr>
              <a:t>: tiny MLP icon with parameter count (e.g., “~0.8M params”).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Training badges</a:t>
            </a:r>
            <a:r>
              <a:rPr lang="en-US" altLang="en-US" sz="800" dirty="0">
                <a:solidFill>
                  <a:srgbClr val="000000"/>
                </a:solidFill>
              </a:rPr>
              <a:t>: “Sim2Real,” “Domain Randomization: mass ±10%, g ±5%, sensor noise.”</a:t>
            </a:r>
          </a:p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If you want, I can mock a clean overlay pack (SVG labels, throttle bar, gimbal cones, legend) sized to your canvas so you can drop them directly onto the render.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836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4349971-C8D9-53D5-3276-FD31ACA3B15F}"/>
              </a:ext>
            </a:extLst>
          </p:cNvPr>
          <p:cNvSpPr/>
          <p:nvPr/>
        </p:nvSpPr>
        <p:spPr>
          <a:xfrm>
            <a:off x="2726974" y="469679"/>
            <a:ext cx="1092900" cy="1216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and white rocket&#10;&#10;AI-generated content may be incorrect.">
            <a:extLst>
              <a:ext uri="{FF2B5EF4-FFF2-40B4-BE49-F238E27FC236}">
                <a16:creationId xmlns:a16="http://schemas.microsoft.com/office/drawing/2014/main" id="{C5FF2DAD-273A-3C55-B81D-A92F6053D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093" y="283718"/>
            <a:ext cx="2616542" cy="1644684"/>
          </a:xfrm>
          <a:prstGeom prst="rect">
            <a:avLst/>
          </a:prstGeom>
        </p:spPr>
      </p:pic>
      <p:pic>
        <p:nvPicPr>
          <p:cNvPr id="9" name="Picture 8" descr="A rocket on the moon&#10;&#10;AI-generated content may be incorrect.">
            <a:extLst>
              <a:ext uri="{FF2B5EF4-FFF2-40B4-BE49-F238E27FC236}">
                <a16:creationId xmlns:a16="http://schemas.microsoft.com/office/drawing/2014/main" id="{73C1D038-6474-38DE-C1F1-6FC883D0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939" y="1951985"/>
            <a:ext cx="1726972" cy="1071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D0D431-4510-F7AC-3CD1-BBFF87D351A4}"/>
              </a:ext>
            </a:extLst>
          </p:cNvPr>
          <p:cNvSpPr txBox="1"/>
          <p:nvPr/>
        </p:nvSpPr>
        <p:spPr>
          <a:xfrm>
            <a:off x="2670384" y="1427873"/>
            <a:ext cx="1223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Britannic Bold" panose="020B0903060703020204" pitchFamily="34" charset="77"/>
              </a:rPr>
              <a:t>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B55B-E8E8-A7ED-B025-820085274EA4}"/>
              </a:ext>
            </a:extLst>
          </p:cNvPr>
          <p:cNvSpPr txBox="1"/>
          <p:nvPr/>
        </p:nvSpPr>
        <p:spPr>
          <a:xfrm>
            <a:off x="2661842" y="2984827"/>
            <a:ext cx="1223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Britannic Bold" panose="020B0903060703020204" pitchFamily="34" charset="77"/>
              </a:rPr>
              <a:t>Environment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3DC795AE-9C02-A440-4EA5-838EC944C938}"/>
              </a:ext>
            </a:extLst>
          </p:cNvPr>
          <p:cNvSpPr/>
          <p:nvPr/>
        </p:nvSpPr>
        <p:spPr>
          <a:xfrm>
            <a:off x="1845692" y="899751"/>
            <a:ext cx="492083" cy="167367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C016F352-FA40-1E0E-6FB0-4B372CA8C741}"/>
              </a:ext>
            </a:extLst>
          </p:cNvPr>
          <p:cNvSpPr/>
          <p:nvPr/>
        </p:nvSpPr>
        <p:spPr>
          <a:xfrm rot="10800000">
            <a:off x="4209083" y="838145"/>
            <a:ext cx="492083" cy="167367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3421ED-B62E-D7C5-EF0A-A39CEFC05B68}"/>
                  </a:ext>
                </a:extLst>
              </p:cNvPr>
              <p:cNvSpPr txBox="1"/>
              <p:nvPr/>
            </p:nvSpPr>
            <p:spPr>
              <a:xfrm>
                <a:off x="3555282" y="1466667"/>
                <a:ext cx="1163258" cy="6722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dirty="0">
                    <a:latin typeface="Britannic Bold" panose="020B0903060703020204" pitchFamily="34" charset="77"/>
                  </a:rPr>
                  <a:t>Rewards </a:t>
                </a:r>
                <a:br>
                  <a:rPr lang="en-US" sz="800" dirty="0">
                    <a:latin typeface="Britannic Bold" panose="020B0903060703020204" pitchFamily="34" charset="77"/>
                  </a:rPr>
                </a:br>
                <a:r>
                  <a:rPr lang="en-US" sz="800" dirty="0">
                    <a:latin typeface="Britannic Bold" panose="020B0903060703020204" pitchFamily="34" charset="77"/>
                  </a:rPr>
                  <a:t>Observation</a:t>
                </a:r>
                <a:r>
                  <a:rPr lang="en-US" sz="800" dirty="0"/>
                  <a:t> = 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eqAr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en-US" sz="800" dirty="0"/>
                  <a:t>]</a:t>
                </a:r>
                <a:br>
                  <a:rPr lang="en-US" sz="800" dirty="0"/>
                </a:br>
                <a:r>
                  <a:rPr lang="en-US" sz="800" dirty="0"/>
                  <a:t> 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3421ED-B62E-D7C5-EF0A-A39CEFC05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282" y="1466667"/>
                <a:ext cx="1163258" cy="672235"/>
              </a:xfrm>
              <a:prstGeom prst="rect">
                <a:avLst/>
              </a:prstGeom>
              <a:blipFill>
                <a:blip r:embed="rId5"/>
                <a:stretch>
                  <a:fillRect t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0BFA42-C8A0-43AC-EB53-CA4E2A2C34E8}"/>
                  </a:ext>
                </a:extLst>
              </p:cNvPr>
              <p:cNvSpPr txBox="1"/>
              <p:nvPr/>
            </p:nvSpPr>
            <p:spPr>
              <a:xfrm>
                <a:off x="1902153" y="1485517"/>
                <a:ext cx="703831" cy="3771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>
                    <a:latin typeface="Britannic Bold" panose="020B0903060703020204" pitchFamily="34" charset="77"/>
                  </a:rPr>
                  <a:t>Action</a:t>
                </a:r>
                <a:r>
                  <a:rPr lang="en-US" sz="800" dirty="0"/>
                  <a:t> = 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en-US" sz="800" dirty="0"/>
                  <a:t>]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0BFA42-C8A0-43AC-EB53-CA4E2A2C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153" y="1485517"/>
                <a:ext cx="703831" cy="377155"/>
              </a:xfrm>
              <a:prstGeom prst="rect">
                <a:avLst/>
              </a:prstGeom>
              <a:blipFill>
                <a:blip r:embed="rId6"/>
                <a:stretch>
                  <a:fillRect l="-8929"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56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0FDE-A6CA-1048-B8D4-D2B7502D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16874-EBF1-D6C8-DBFF-08EB9269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6E9421-3C79-5D81-9FB9-37B6A60BA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-7309693"/>
            <a:ext cx="11009745" cy="1461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awesome—here’s a clean 6-DoF point-mass + rigid-body model with exactly the 3 forces you asked for (gravity, thrust, drag), applied as you specified.</a:t>
            </a:r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Frames &amp; notation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{I}</a:t>
            </a:r>
            <a:r>
              <a:rPr lang="en-US" altLang="en-US" sz="800" dirty="0">
                <a:solidFill>
                  <a:srgbClr val="000000"/>
                </a:solidFill>
              </a:rPr>
              <a:t>: inertial/world frame. Gravity and drag are expressed here.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{B}</a:t>
            </a:r>
            <a:r>
              <a:rPr lang="en-US" altLang="en-US" sz="800" dirty="0">
                <a:solidFill>
                  <a:srgbClr val="000000"/>
                </a:solidFill>
              </a:rPr>
              <a:t>: rocket “inertia” (body) frame fixed to the vehicle, origin at the cylinder center (CoM). Height (h=1) m along (+\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{e}_3^B).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{T}</a:t>
            </a:r>
            <a:r>
              <a:rPr lang="en-US" altLang="en-US" sz="800" dirty="0">
                <a:solidFill>
                  <a:srgbClr val="000000"/>
                </a:solidFill>
              </a:rPr>
              <a:t>: throttle/thrust frame at the </a:t>
            </a:r>
            <a:r>
              <a:rPr lang="en-US" altLang="en-US" sz="800" i="1" dirty="0">
                <a:solidFill>
                  <a:srgbClr val="000000"/>
                </a:solidFill>
              </a:rPr>
              <a:t>bottom</a:t>
            </a:r>
            <a:r>
              <a:rPr lang="en-US" altLang="en-US" sz="800" dirty="0">
                <a:solidFill>
                  <a:srgbClr val="000000"/>
                </a:solidFill>
              </a:rPr>
              <a:t> of the cylinder, origin at the nozzle (or thrust application point). It can gimbal (2-DoF).</a:t>
            </a:r>
          </a:p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Rotations:</a:t>
            </a:r>
            <a:endParaRPr lang="en-US" altLang="en-US" sz="800" dirty="0"/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(R_{IB}\in SO(3)): rotates a vector from {B} to {I}.</a:t>
            </a:r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(R_{BT}(\alpha,\beta)\in SO(3)): rotates from {T} to {B}; the gimbal angles (\alpha,\beta) are the control directions (choose any consistent 2-angle convention, e.g. yaw-pitch or pitch-yaw).</a:t>
            </a:r>
          </a:p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Kinematics:</a:t>
            </a:r>
            <a:endParaRPr lang="en-US" altLang="en-US" sz="800" dirty="0"/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Position ( 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{p}\in\</a:t>
            </a:r>
            <a:r>
              <a:rPr lang="en-US" altLang="en-US" sz="800" dirty="0" err="1">
                <a:solidFill>
                  <a:srgbClr val="000000"/>
                </a:solidFill>
              </a:rPr>
              <a:t>mathbb</a:t>
            </a:r>
            <a:r>
              <a:rPr lang="en-US" altLang="en-US" sz="800" dirty="0">
                <a:solidFill>
                  <a:srgbClr val="000000"/>
                </a:solidFill>
              </a:rPr>
              <a:t>{R}^3) in {I}, velocity ( 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{v}=\dot{\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{p}}\in\</a:t>
            </a:r>
            <a:r>
              <a:rPr lang="en-US" altLang="en-US" sz="800" dirty="0" err="1">
                <a:solidFill>
                  <a:srgbClr val="000000"/>
                </a:solidFill>
              </a:rPr>
              <a:t>mathbb</a:t>
            </a:r>
            <a:r>
              <a:rPr lang="en-US" altLang="en-US" sz="800" dirty="0">
                <a:solidFill>
                  <a:srgbClr val="000000"/>
                </a:solidFill>
              </a:rPr>
              <a:t>{R}^3) in {I}.</a:t>
            </a:r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Attitude (R_{IB}) (or quaternion (q)); body rates ( 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{\omega}\in\</a:t>
            </a:r>
            <a:r>
              <a:rPr lang="en-US" altLang="en-US" sz="800" dirty="0" err="1">
                <a:solidFill>
                  <a:srgbClr val="000000"/>
                </a:solidFill>
              </a:rPr>
              <a:t>mathbb</a:t>
            </a:r>
            <a:r>
              <a:rPr lang="en-US" altLang="en-US" sz="800" dirty="0">
                <a:solidFill>
                  <a:srgbClr val="000000"/>
                </a:solidFill>
              </a:rPr>
              <a:t>{R}^3) in {B}.</a:t>
            </a:r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Lever arm from CoM to throttle: ( 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{r}_{TB} = \begin{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}0\0\-h/2\end{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 = \begin{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}0\0\-0.5\end{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}) (in {B}).</a:t>
            </a:r>
          </a:p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Controls: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u ;=; \begin{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 </a:t>
            </a:r>
            <a:r>
              <a:rPr lang="en-US" altLang="en-US" sz="800" dirty="0" err="1">
                <a:solidFill>
                  <a:srgbClr val="000000"/>
                </a:solidFill>
              </a:rPr>
              <a:t>u_T</a:t>
            </a:r>
            <a:r>
              <a:rPr lang="en-US" altLang="en-US" sz="800" dirty="0">
                <a:solidFill>
                  <a:srgbClr val="000000"/>
                </a:solidFill>
              </a:rPr>
              <a:t> \ \alpha \ \beta \end{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\quad\text{where } </a:t>
            </a:r>
            <a:r>
              <a:rPr lang="en-US" altLang="en-US" sz="800" dirty="0" err="1">
                <a:solidFill>
                  <a:srgbClr val="000000"/>
                </a:solidFill>
              </a:rPr>
              <a:t>u_T</a:t>
            </a: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ge</a:t>
            </a:r>
            <a:r>
              <a:rPr lang="en-US" altLang="en-US" sz="800" dirty="0">
                <a:solidFill>
                  <a:srgbClr val="000000"/>
                </a:solidFill>
              </a:rPr>
              <a:t> 0 \text{ is thrust magnitude.}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  <a:endParaRPr lang="en-US" altLang="en-US" sz="800" dirty="0"/>
          </a:p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Mass &amp; inertia (solid cylinder of radius (r), height (h=1)):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I_B=\</a:t>
            </a:r>
            <a:r>
              <a:rPr lang="en-US" altLang="en-US" sz="800" dirty="0" err="1">
                <a:solidFill>
                  <a:srgbClr val="000000"/>
                </a:solidFill>
              </a:rPr>
              <a:t>mathrm</a:t>
            </a:r>
            <a:r>
              <a:rPr lang="en-US" altLang="en-US" sz="800" dirty="0">
                <a:solidFill>
                  <a:srgbClr val="000000"/>
                </a:solidFill>
              </a:rPr>
              <a:t>{</a:t>
            </a:r>
            <a:r>
              <a:rPr lang="en-US" altLang="en-US" sz="800" dirty="0" err="1">
                <a:solidFill>
                  <a:srgbClr val="000000"/>
                </a:solidFill>
              </a:rPr>
              <a:t>diag</a:t>
            </a:r>
            <a:r>
              <a:rPr lang="en-US" altLang="en-US" sz="800" dirty="0">
                <a:solidFill>
                  <a:srgbClr val="000000"/>
                </a:solidFill>
              </a:rPr>
              <a:t>}!\left(</a:t>
            </a:r>
            <a:r>
              <a:rPr lang="en-US" altLang="en-US" sz="800" dirty="0" err="1">
                <a:solidFill>
                  <a:srgbClr val="000000"/>
                </a:solidFill>
              </a:rPr>
              <a:t>I_x,I_y,I_z</a:t>
            </a:r>
            <a:r>
              <a:rPr lang="en-US" altLang="en-US" sz="800" dirty="0">
                <a:solidFill>
                  <a:srgbClr val="000000"/>
                </a:solidFill>
              </a:rPr>
              <a:t>\right),;;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 err="1">
                <a:solidFill>
                  <a:srgbClr val="000000"/>
                </a:solidFill>
              </a:rPr>
              <a:t>I_x</a:t>
            </a:r>
            <a:r>
              <a:rPr lang="en-US" altLang="en-US" sz="800" dirty="0">
                <a:solidFill>
                  <a:srgbClr val="000000"/>
                </a:solidFill>
              </a:rPr>
              <a:t>=</a:t>
            </a:r>
            <a:r>
              <a:rPr lang="en-US" altLang="en-US" sz="800" dirty="0" err="1">
                <a:solidFill>
                  <a:srgbClr val="000000"/>
                </a:solidFill>
              </a:rPr>
              <a:t>I_y</a:t>
            </a:r>
            <a:r>
              <a:rPr lang="en-US" altLang="en-US" sz="800" dirty="0">
                <a:solidFill>
                  <a:srgbClr val="000000"/>
                </a:solidFill>
              </a:rPr>
              <a:t>=\frac{1}{12}m(3r^2+h^2),;;</a:t>
            </a:r>
            <a:r>
              <a:rPr lang="en-US" altLang="en-US" sz="800" dirty="0" err="1">
                <a:solidFill>
                  <a:srgbClr val="000000"/>
                </a:solidFill>
              </a:rPr>
              <a:t>I_z</a:t>
            </a:r>
            <a:r>
              <a:rPr lang="en-US" altLang="en-US" sz="800" dirty="0">
                <a:solidFill>
                  <a:srgbClr val="000000"/>
                </a:solidFill>
              </a:rPr>
              <a:t>=\frac{1}{2}mr^2 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(If you want propellant depletion, add (\dot m) as usual; otherwise treat (m) constant.)</a:t>
            </a:r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Forces (only these three)</a:t>
            </a:r>
          </a:p>
          <a:p>
            <a:pPr defTabSz="914400">
              <a:buFontTx/>
              <a:buAutoNum type="arabicPeriod"/>
            </a:pPr>
            <a:r>
              <a:rPr lang="en-US" altLang="en-US" sz="800" b="1" dirty="0">
                <a:solidFill>
                  <a:srgbClr val="000000"/>
                </a:solidFill>
              </a:rPr>
              <a:t>Gravity</a:t>
            </a:r>
            <a:r>
              <a:rPr lang="en-US" altLang="en-US" sz="800" dirty="0">
                <a:solidFill>
                  <a:srgbClr val="000000"/>
                </a:solidFill>
              </a:rPr>
              <a:t> (in {I}):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{F}_</a:t>
            </a:r>
            <a:r>
              <a:rPr lang="en-US" altLang="en-US" sz="800" dirty="0" err="1">
                <a:solidFill>
                  <a:srgbClr val="000000"/>
                </a:solidFill>
              </a:rPr>
              <a:t>g^I</a:t>
            </a:r>
            <a:r>
              <a:rPr lang="en-US" altLang="en-US" sz="800" dirty="0">
                <a:solidFill>
                  <a:srgbClr val="000000"/>
                </a:solidFill>
              </a:rPr>
              <a:t> = m,\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{g}, \quad 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{g}=\begin{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}0\0\-g\end{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</a:p>
          <a:p>
            <a:pPr defTabSz="914400">
              <a:buFontTx/>
              <a:buAutoNum type="arabicPeriod" startAt="2"/>
            </a:pPr>
            <a:r>
              <a:rPr lang="en-US" altLang="en-US" sz="800" b="1" dirty="0">
                <a:solidFill>
                  <a:srgbClr val="000000"/>
                </a:solidFill>
              </a:rPr>
              <a:t>Thrust</a:t>
            </a:r>
            <a:r>
              <a:rPr lang="en-US" altLang="en-US" sz="800" dirty="0">
                <a:solidFill>
                  <a:srgbClr val="000000"/>
                </a:solidFill>
              </a:rPr>
              <a:t> (applied at {T}, expressed in {I}):</a:t>
            </a:r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Unit thrust axis of {T}: (\hat{\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{t}}^T=\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{e}_3^T) (choose so that thrust on the vehicle is (+</a:t>
            </a:r>
            <a:r>
              <a:rPr lang="en-US" altLang="en-US" sz="800" dirty="0" err="1">
                <a:solidFill>
                  <a:srgbClr val="000000"/>
                </a:solidFill>
              </a:rPr>
              <a:t>u_T</a:t>
            </a:r>
            <a:r>
              <a:rPr lang="en-US" altLang="en-US" sz="800" dirty="0">
                <a:solidFill>
                  <a:srgbClr val="000000"/>
                </a:solidFill>
              </a:rPr>
              <a:t>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{t}}^T)).</a:t>
            </a:r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In {B}: (\hat{\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{t}}^B = R_{BT}(\alpha,\beta),\hat{\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{t}}^T).</a:t>
            </a:r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In {I}: (\hat{\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{t}}^I = R_{IB},\hat{\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{t}}^B).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Force</a:t>
            </a:r>
            <a:r>
              <a:rPr lang="en-US" altLang="en-US" sz="800" dirty="0">
                <a:solidFill>
                  <a:srgbClr val="000000"/>
                </a:solidFill>
              </a:rPr>
              <a:t>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{F}_T^I = </a:t>
            </a:r>
            <a:r>
              <a:rPr lang="en-US" altLang="en-US" sz="800" dirty="0" err="1">
                <a:solidFill>
                  <a:srgbClr val="000000"/>
                </a:solidFill>
              </a:rPr>
              <a:t>u_T</a:t>
            </a:r>
            <a:r>
              <a:rPr lang="en-US" altLang="en-US" sz="800" dirty="0">
                <a:solidFill>
                  <a:srgbClr val="000000"/>
                </a:solidFill>
              </a:rPr>
              <a:t>,\hat{\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{t}}^I 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</a:p>
          <a:p>
            <a:pPr defTabSz="914400">
              <a:buFontTx/>
              <a:buChar char="•"/>
            </a:pPr>
            <a:r>
              <a:rPr lang="en-US" altLang="en-US" sz="800" b="1" dirty="0">
                <a:solidFill>
                  <a:srgbClr val="000000"/>
                </a:solidFill>
              </a:rPr>
              <a:t>Moment</a:t>
            </a:r>
            <a:r>
              <a:rPr lang="en-US" altLang="en-US" sz="800" dirty="0">
                <a:solidFill>
                  <a:srgbClr val="000000"/>
                </a:solidFill>
              </a:rPr>
              <a:t> about CoM (in {B}):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{\tau}</a:t>
            </a:r>
            <a:r>
              <a:rPr lang="en-US" altLang="en-US" sz="800" i="1" dirty="0">
                <a:solidFill>
                  <a:srgbClr val="000000"/>
                </a:solidFill>
              </a:rPr>
              <a:t>T^B = \</a:t>
            </a:r>
            <a:r>
              <a:rPr lang="en-US" altLang="en-US" sz="800" i="1" dirty="0" err="1">
                <a:solidFill>
                  <a:srgbClr val="000000"/>
                </a:solidFill>
              </a:rPr>
              <a:t>mathbf</a:t>
            </a:r>
            <a:r>
              <a:rPr lang="en-US" altLang="en-US" sz="800" i="1" dirty="0">
                <a:solidFill>
                  <a:srgbClr val="000000"/>
                </a:solidFill>
              </a:rPr>
              <a:t>{r}</a:t>
            </a:r>
            <a:r>
              <a:rPr lang="en-US" altLang="en-US" sz="800" dirty="0">
                <a:solidFill>
                  <a:srgbClr val="000000"/>
                </a:solidFill>
              </a:rPr>
              <a:t>{TB}\times 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{F}_T^B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\quad\text{with}\quad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{F}</a:t>
            </a:r>
            <a:r>
              <a:rPr lang="en-US" altLang="en-US" sz="800" i="1" dirty="0">
                <a:solidFill>
                  <a:srgbClr val="000000"/>
                </a:solidFill>
              </a:rPr>
              <a:t>T^B = R</a:t>
            </a:r>
            <a:r>
              <a:rPr lang="en-US" altLang="en-US" sz="800" dirty="0">
                <a:solidFill>
                  <a:srgbClr val="000000"/>
                </a:solidFill>
              </a:rPr>
              <a:t>{BI},\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{F}_T^I = </a:t>
            </a:r>
            <a:r>
              <a:rPr lang="en-US" altLang="en-US" sz="800" dirty="0" err="1">
                <a:solidFill>
                  <a:srgbClr val="000000"/>
                </a:solidFill>
              </a:rPr>
              <a:t>u_T</a:t>
            </a:r>
            <a:r>
              <a:rPr lang="en-US" altLang="en-US" sz="800" dirty="0">
                <a:solidFill>
                  <a:srgbClr val="000000"/>
                </a:solidFill>
              </a:rPr>
              <a:t>,\hat{\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{t}}^B 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</a:p>
          <a:p>
            <a:pPr defTabSz="914400">
              <a:buFontTx/>
              <a:buAutoNum type="arabicPeriod" startAt="3"/>
            </a:pPr>
            <a:r>
              <a:rPr lang="en-US" altLang="en-US" sz="800" b="1" dirty="0">
                <a:solidFill>
                  <a:srgbClr val="000000"/>
                </a:solidFill>
              </a:rPr>
              <a:t>Aerodynamic drag</a:t>
            </a:r>
            <a:r>
              <a:rPr lang="en-US" altLang="en-US" sz="800" dirty="0">
                <a:solidFill>
                  <a:srgbClr val="000000"/>
                </a:solidFill>
              </a:rPr>
              <a:t> (through CoM, in {I}):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Let (\hat{\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{v}}=\frac{\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{v}}{|\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{v}|}) (if (|\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{v}|&gt;0)); air density (\rho); drag coefficient (C_D) (constant or angle-dependent); projected area (A_{\text{</a:t>
            </a:r>
            <a:r>
              <a:rPr lang="en-US" altLang="en-US" sz="800" dirty="0" err="1">
                <a:solidFill>
                  <a:srgbClr val="000000"/>
                </a:solidFill>
              </a:rPr>
              <a:t>proj</a:t>
            </a:r>
            <a:r>
              <a:rPr lang="en-US" altLang="en-US" sz="800" dirty="0">
                <a:solidFill>
                  <a:srgbClr val="000000"/>
                </a:solidFill>
              </a:rPr>
              <a:t>}}) along the flight direction (you said this is known from the state).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{F}</a:t>
            </a:r>
            <a:r>
              <a:rPr lang="en-US" altLang="en-US" sz="800" i="1" dirty="0">
                <a:solidFill>
                  <a:srgbClr val="000000"/>
                </a:solidFill>
              </a:rPr>
              <a:t>D^I = -\</a:t>
            </a:r>
            <a:r>
              <a:rPr lang="en-US" altLang="en-US" sz="800" i="1" dirty="0" err="1">
                <a:solidFill>
                  <a:srgbClr val="000000"/>
                </a:solidFill>
              </a:rPr>
              <a:t>tfrac</a:t>
            </a:r>
            <a:r>
              <a:rPr lang="en-US" altLang="en-US" sz="800" i="1" dirty="0">
                <a:solidFill>
                  <a:srgbClr val="000000"/>
                </a:solidFill>
              </a:rPr>
              <a:t>{1}{2},\rho,|\</a:t>
            </a:r>
            <a:r>
              <a:rPr lang="en-US" altLang="en-US" sz="800" i="1" dirty="0" err="1">
                <a:solidFill>
                  <a:srgbClr val="000000"/>
                </a:solidFill>
              </a:rPr>
              <a:t>mathbf</a:t>
            </a:r>
            <a:r>
              <a:rPr lang="en-US" altLang="en-US" sz="800" i="1" dirty="0">
                <a:solidFill>
                  <a:srgbClr val="000000"/>
                </a:solidFill>
              </a:rPr>
              <a:t>{v}|^2,C_D,A</a:t>
            </a:r>
            <a:r>
              <a:rPr lang="en-US" altLang="en-US" sz="800" dirty="0">
                <a:solidFill>
                  <a:srgbClr val="000000"/>
                </a:solidFill>
              </a:rPr>
              <a:t>{\text{</a:t>
            </a:r>
            <a:r>
              <a:rPr lang="en-US" altLang="en-US" sz="800" dirty="0" err="1">
                <a:solidFill>
                  <a:srgbClr val="000000"/>
                </a:solidFill>
              </a:rPr>
              <a:t>proj</a:t>
            </a:r>
            <a:r>
              <a:rPr lang="en-US" altLang="en-US" sz="800" dirty="0">
                <a:solidFill>
                  <a:srgbClr val="000000"/>
                </a:solidFill>
              </a:rPr>
              <a:t>}},\hat{\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{v}}.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(Acts at CoM ⇒ no drag torque.)</a:t>
            </a:r>
          </a:p>
          <a:p>
            <a:pPr defTabSz="914400"/>
            <a:r>
              <a:rPr lang="en-US" altLang="en-US" sz="800" dirty="0"/>
              <a:t>If you want an explicit projected area for a cylinder of radius (r) and axis (\</a:t>
            </a:r>
            <a:r>
              <a:rPr lang="en-US" altLang="en-US" sz="800" dirty="0" err="1"/>
              <a:t>mathbf</a:t>
            </a:r>
            <a:r>
              <a:rPr lang="en-US" altLang="en-US" sz="800" dirty="0"/>
              <a:t>{a}^I=R_{IB}\</a:t>
            </a:r>
            <a:r>
              <a:rPr lang="en-US" altLang="en-US" sz="800" dirty="0" err="1"/>
              <a:t>mathbf</a:t>
            </a:r>
            <a:r>
              <a:rPr lang="en-US" altLang="en-US" sz="800" dirty="0"/>
              <a:t>{e}</a:t>
            </a:r>
            <a:r>
              <a:rPr lang="en-US" altLang="en-US" sz="800" i="1" dirty="0"/>
              <a:t>3^B): with (\theta=\</a:t>
            </a:r>
            <a:r>
              <a:rPr lang="en-US" altLang="en-US" sz="800" i="1" dirty="0" err="1"/>
              <a:t>arccos</a:t>
            </a:r>
            <a:r>
              <a:rPr lang="en-US" altLang="en-US" sz="800" i="1" dirty="0"/>
              <a:t>(\</a:t>
            </a:r>
            <a:r>
              <a:rPr lang="en-US" altLang="en-US" sz="800" i="1" dirty="0" err="1"/>
              <a:t>mathbf</a:t>
            </a:r>
            <a:r>
              <a:rPr lang="en-US" altLang="en-US" sz="800" i="1" dirty="0"/>
              <a:t>{a}^I!\</a:t>
            </a:r>
            <a:r>
              <a:rPr lang="en-US" altLang="en-US" sz="800" i="1" dirty="0" err="1"/>
              <a:t>cdot</a:t>
            </a:r>
            <a:r>
              <a:rPr lang="en-US" altLang="en-US" sz="800" i="1" dirty="0"/>
              <a:t>!\hat{\</a:t>
            </a:r>
            <a:r>
              <a:rPr lang="en-US" altLang="en-US" sz="800" i="1" dirty="0" err="1"/>
              <a:t>mathbf</a:t>
            </a:r>
            <a:r>
              <a:rPr lang="en-US" altLang="en-US" sz="800" i="1" dirty="0"/>
              <a:t>{v}})),</a:t>
            </a:r>
            <a:br>
              <a:rPr lang="en-US" altLang="en-US" sz="800" i="1" dirty="0"/>
            </a:br>
            <a:r>
              <a:rPr lang="en-US" altLang="en-US" sz="800" i="1" dirty="0"/>
              <a:t>[</a:t>
            </a:r>
            <a:br>
              <a:rPr lang="en-US" altLang="en-US" sz="800" i="1" dirty="0"/>
            </a:br>
            <a:r>
              <a:rPr lang="en-US" altLang="en-US" sz="800" i="1" dirty="0"/>
              <a:t>A</a:t>
            </a:r>
            <a:r>
              <a:rPr lang="en-US" altLang="en-US" sz="800" dirty="0"/>
              <a:t>{\text{</a:t>
            </a:r>
            <a:r>
              <a:rPr lang="en-US" altLang="en-US" sz="800" dirty="0" err="1"/>
              <a:t>proj</a:t>
            </a:r>
            <a:r>
              <a:rPr lang="en-US" altLang="en-US" sz="800" dirty="0"/>
              <a:t>}}(\theta)=\pi r^2,|\cos\theta| + 2rh,|\sin\theta|, \quad h=1.</a:t>
            </a:r>
            <a:br>
              <a:rPr lang="en-US" altLang="en-US" sz="800" dirty="0"/>
            </a:br>
            <a:r>
              <a:rPr lang="en-US" altLang="en-US" sz="800" dirty="0"/>
              <a:t>]</a:t>
            </a:r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Equations of motion</a:t>
            </a:r>
          </a:p>
          <a:p>
            <a:pPr defTabSz="914400"/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Translational (expressed in {I})</a:t>
            </a:r>
          </a:p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\dot{\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{p}} = 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{v},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qquad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m,\dot{\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{v}} = 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{F}_</a:t>
            </a:r>
            <a:r>
              <a:rPr lang="en-US" altLang="en-US" sz="800" dirty="0" err="1">
                <a:solidFill>
                  <a:srgbClr val="000000"/>
                </a:solidFill>
              </a:rPr>
              <a:t>g^I</a:t>
            </a:r>
            <a:r>
              <a:rPr lang="en-US" altLang="en-US" sz="800" dirty="0">
                <a:solidFill>
                  <a:srgbClr val="000000"/>
                </a:solidFill>
              </a:rPr>
              <a:t> + 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{F}_T^I + 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{F}_D^I 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Rotational</a:t>
            </a:r>
          </a:p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Attitude kinematics (choose one):</a:t>
            </a:r>
            <a:endParaRPr lang="en-US" altLang="en-US" sz="800" dirty="0"/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Rotation matrix: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\dot{R}</a:t>
            </a:r>
            <a:r>
              <a:rPr lang="en-US" altLang="en-US" sz="800" i="1" dirty="0">
                <a:solidFill>
                  <a:srgbClr val="000000"/>
                </a:solidFill>
              </a:rPr>
              <a:t>{IB} = R</a:t>
            </a:r>
            <a:r>
              <a:rPr lang="en-US" altLang="en-US" sz="800" dirty="0">
                <a:solidFill>
                  <a:srgbClr val="000000"/>
                </a:solidFill>
              </a:rPr>
              <a:t>{IB},[\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{\omega}]</a:t>
            </a:r>
            <a:r>
              <a:rPr lang="en-US" altLang="en-US" sz="800" i="1" dirty="0">
                <a:solidFill>
                  <a:srgbClr val="000000"/>
                </a:solidFill>
              </a:rPr>
              <a:t>\times , \quad</a:t>
            </a:r>
            <a:br>
              <a:rPr lang="en-US" altLang="en-US" sz="800" i="1" dirty="0">
                <a:solidFill>
                  <a:srgbClr val="000000"/>
                </a:solidFill>
              </a:rPr>
            </a:br>
            <a:r>
              <a:rPr lang="en-US" altLang="en-US" sz="800" i="1" dirty="0">
                <a:solidFill>
                  <a:srgbClr val="000000"/>
                </a:solidFill>
              </a:rPr>
              <a:t>[\</a:t>
            </a:r>
            <a:r>
              <a:rPr lang="en-US" altLang="en-US" sz="800" i="1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i="1" dirty="0">
                <a:solidFill>
                  <a:srgbClr val="000000"/>
                </a:solidFill>
              </a:rPr>
              <a:t>{\omega}]</a:t>
            </a:r>
            <a:r>
              <a:rPr lang="en-US" altLang="en-US" sz="800" dirty="0">
                <a:solidFill>
                  <a:srgbClr val="000000"/>
                </a:solidFill>
              </a:rPr>
              <a:t>\times x = 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{\omega}\times x.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</a:p>
          <a:p>
            <a:pPr defTabSz="914400">
              <a:buFontTx/>
              <a:buChar char="•"/>
            </a:pPr>
            <a:r>
              <a:rPr lang="en-US" altLang="en-US" sz="800" dirty="0">
                <a:solidFill>
                  <a:srgbClr val="000000"/>
                </a:solidFill>
              </a:rPr>
              <a:t>or quaternion (q) (scalar-last):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\dot q = \</a:t>
            </a:r>
            <a:r>
              <a:rPr lang="en-US" altLang="en-US" sz="800" dirty="0" err="1">
                <a:solidFill>
                  <a:srgbClr val="000000"/>
                </a:solidFill>
              </a:rPr>
              <a:t>tfrac</a:t>
            </a:r>
            <a:r>
              <a:rPr lang="en-US" altLang="en-US" sz="800" dirty="0">
                <a:solidFill>
                  <a:srgbClr val="000000"/>
                </a:solidFill>
              </a:rPr>
              <a:t>{1}{2},\Omega(\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{\omega}),q,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\quad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\Omega(\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{\omega})=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\begin{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0 &amp; -\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{\omega}^\top\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 &amp; -[\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{\omega}]_\times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\end{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</a:p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Rigid-body dynamics in {B}: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I_B,\dot{\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{\omega}} + 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{\omega}\times(I_B,\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{\omega})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= 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{\tau}^B,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qquad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{\tau}^B = 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{\tau}</a:t>
            </a:r>
            <a:r>
              <a:rPr lang="en-US" altLang="en-US" sz="800" i="1" dirty="0">
                <a:solidFill>
                  <a:srgbClr val="000000"/>
                </a:solidFill>
              </a:rPr>
              <a:t>T^B</a:t>
            </a:r>
            <a:br>
              <a:rPr lang="en-US" altLang="en-US" sz="800" i="1" dirty="0">
                <a:solidFill>
                  <a:srgbClr val="000000"/>
                </a:solidFill>
              </a:rPr>
            </a:br>
            <a:r>
              <a:rPr lang="en-US" altLang="en-US" sz="800" i="1" dirty="0">
                <a:solidFill>
                  <a:srgbClr val="000000"/>
                </a:solidFill>
              </a:rPr>
              <a:t>= \</a:t>
            </a:r>
            <a:r>
              <a:rPr lang="en-US" altLang="en-US" sz="800" i="1" dirty="0" err="1">
                <a:solidFill>
                  <a:srgbClr val="000000"/>
                </a:solidFill>
              </a:rPr>
              <a:t>mathbf</a:t>
            </a:r>
            <a:r>
              <a:rPr lang="en-US" altLang="en-US" sz="800" i="1" dirty="0">
                <a:solidFill>
                  <a:srgbClr val="000000"/>
                </a:solidFill>
              </a:rPr>
              <a:t>{r}</a:t>
            </a:r>
            <a:r>
              <a:rPr lang="en-US" altLang="en-US" sz="800" dirty="0">
                <a:solidFill>
                  <a:srgbClr val="000000"/>
                </a:solidFill>
              </a:rPr>
              <a:t>{TB}\times\big(</a:t>
            </a:r>
            <a:r>
              <a:rPr lang="en-US" altLang="en-US" sz="800" dirty="0" err="1">
                <a:solidFill>
                  <a:srgbClr val="000000"/>
                </a:solidFill>
              </a:rPr>
              <a:t>u_T</a:t>
            </a:r>
            <a:r>
              <a:rPr lang="en-US" altLang="en-US" sz="800" dirty="0">
                <a:solidFill>
                  <a:srgbClr val="000000"/>
                </a:solidFill>
              </a:rPr>
              <a:t>,\hat{\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{t}}^B\big).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Control mapping (gimbal)</a:t>
            </a:r>
          </a:p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Pick a 2-angle parameterization for (R_{BT}). One common choice (yaw-pitch about {B} axes at the throttle):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R_{BT}(\alpha,\beta) = R_B(\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{e}_2,,\beta),R_B(\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{e}</a:t>
            </a:r>
            <a:r>
              <a:rPr lang="en-US" altLang="en-US" sz="800" i="1" dirty="0">
                <a:solidFill>
                  <a:srgbClr val="000000"/>
                </a:solidFill>
              </a:rPr>
              <a:t>1,,\alpha)</a:t>
            </a:r>
            <a:br>
              <a:rPr lang="en-US" altLang="en-US" sz="800" i="1" dirty="0">
                <a:solidFill>
                  <a:srgbClr val="000000"/>
                </a:solidFill>
              </a:rPr>
            </a:br>
            <a:r>
              <a:rPr lang="en-US" altLang="en-US" sz="800" i="1" dirty="0">
                <a:solidFill>
                  <a:srgbClr val="000000"/>
                </a:solidFill>
              </a:rPr>
              <a:t>]</a:t>
            </a:r>
            <a:br>
              <a:rPr lang="en-US" altLang="en-US" sz="800" i="1" dirty="0">
                <a:solidFill>
                  <a:srgbClr val="000000"/>
                </a:solidFill>
              </a:rPr>
            </a:br>
            <a:r>
              <a:rPr lang="en-US" altLang="en-US" sz="800" i="1" dirty="0">
                <a:solidFill>
                  <a:srgbClr val="000000"/>
                </a:solidFill>
              </a:rPr>
              <a:t>(or any fixed sequence you prefer). Then</a:t>
            </a:r>
            <a:br>
              <a:rPr lang="en-US" altLang="en-US" sz="800" i="1" dirty="0">
                <a:solidFill>
                  <a:srgbClr val="000000"/>
                </a:solidFill>
              </a:rPr>
            </a:br>
            <a:r>
              <a:rPr lang="en-US" altLang="en-US" sz="800" i="1" dirty="0">
                <a:solidFill>
                  <a:srgbClr val="000000"/>
                </a:solidFill>
              </a:rPr>
              <a:t>[</a:t>
            </a:r>
            <a:br>
              <a:rPr lang="en-US" altLang="en-US" sz="800" i="1" dirty="0">
                <a:solidFill>
                  <a:srgbClr val="000000"/>
                </a:solidFill>
              </a:rPr>
            </a:br>
            <a:r>
              <a:rPr lang="en-US" altLang="en-US" sz="800" i="1" dirty="0">
                <a:solidFill>
                  <a:srgbClr val="000000"/>
                </a:solidFill>
              </a:rPr>
              <a:t>\hat{\</a:t>
            </a:r>
            <a:r>
              <a:rPr lang="en-US" altLang="en-US" sz="800" i="1" dirty="0" err="1">
                <a:solidFill>
                  <a:srgbClr val="000000"/>
                </a:solidFill>
              </a:rPr>
              <a:t>mathbf</a:t>
            </a:r>
            <a:r>
              <a:rPr lang="en-US" altLang="en-US" sz="800" i="1" dirty="0">
                <a:solidFill>
                  <a:srgbClr val="000000"/>
                </a:solidFill>
              </a:rPr>
              <a:t>{t}}^B(\alpha,\beta) = R</a:t>
            </a:r>
            <a:r>
              <a:rPr lang="en-US" altLang="en-US" sz="800" dirty="0">
                <a:solidFill>
                  <a:srgbClr val="000000"/>
                </a:solidFill>
              </a:rPr>
              <a:t>{BT}(\alpha,\beta),\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{e}_3^T 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  <a:endParaRPr lang="en-US" altLang="en-US" sz="800" b="1" dirty="0">
              <a:solidFill>
                <a:srgbClr val="000000"/>
              </a:solidFill>
            </a:endParaRPr>
          </a:p>
          <a:p>
            <a:pPr defTabSz="914400"/>
            <a:r>
              <a:rPr lang="en-US" altLang="en-US" sz="800" b="1" dirty="0">
                <a:solidFill>
                  <a:srgbClr val="000000"/>
                </a:solidFill>
              </a:rPr>
              <a:t>Compact state-space form</a:t>
            </a:r>
          </a:p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Let the state be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x=\begin{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{p}\ 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{v}\ q \ 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{\omega}\end{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\quad\text{(or replace }q\text{ with }R_{IB}\text{)},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qquad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u=\begin{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</a:t>
            </a:r>
            <a:r>
              <a:rPr lang="en-US" altLang="en-US" sz="800" dirty="0" err="1">
                <a:solidFill>
                  <a:srgbClr val="000000"/>
                </a:solidFill>
              </a:rPr>
              <a:t>u_T</a:t>
            </a:r>
            <a:r>
              <a:rPr lang="en-US" altLang="en-US" sz="800" dirty="0">
                <a:solidFill>
                  <a:srgbClr val="000000"/>
                </a:solidFill>
              </a:rPr>
              <a:t>\ \alpha\ \beta\end{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Then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\dot{x} =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\begin{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{v}[2mm]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\frac{1}{m}\Big(m\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{g} + </a:t>
            </a:r>
            <a:r>
              <a:rPr lang="en-US" altLang="en-US" sz="800" dirty="0" err="1">
                <a:solidFill>
                  <a:srgbClr val="000000"/>
                </a:solidFill>
              </a:rPr>
              <a:t>u_T,R</a:t>
            </a:r>
            <a:r>
              <a:rPr lang="en-US" altLang="en-US" sz="800" dirty="0">
                <a:solidFill>
                  <a:srgbClr val="000000"/>
                </a:solidFill>
              </a:rPr>
              <a:t>_{IB}\hat{\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{t}}^B(\alpha,\beta) - \</a:t>
            </a:r>
            <a:r>
              <a:rPr lang="en-US" altLang="en-US" sz="800" dirty="0" err="1">
                <a:solidFill>
                  <a:srgbClr val="000000"/>
                </a:solidFill>
              </a:rPr>
              <a:t>tfrac</a:t>
            </a:r>
            <a:r>
              <a:rPr lang="en-US" altLang="en-US" sz="800" dirty="0">
                <a:solidFill>
                  <a:srgbClr val="000000"/>
                </a:solidFill>
              </a:rPr>
              <a:t>{1}{2}\rho |\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{v}|^2 C_D A_{\text{</a:t>
            </a:r>
            <a:r>
              <a:rPr lang="en-US" altLang="en-US" sz="800" dirty="0" err="1">
                <a:solidFill>
                  <a:srgbClr val="000000"/>
                </a:solidFill>
              </a:rPr>
              <a:t>proj</a:t>
            </a:r>
            <a:r>
              <a:rPr lang="en-US" altLang="en-US" sz="800" dirty="0">
                <a:solidFill>
                  <a:srgbClr val="000000"/>
                </a:solidFill>
              </a:rPr>
              <a:t>}},\hat{\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{v}}\Big)[2mm]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</a:t>
            </a:r>
            <a:r>
              <a:rPr lang="en-US" altLang="en-US" sz="800" dirty="0" err="1">
                <a:solidFill>
                  <a:srgbClr val="000000"/>
                </a:solidFill>
              </a:rPr>
              <a:t>tfrac</a:t>
            </a:r>
            <a:r>
              <a:rPr lang="en-US" altLang="en-US" sz="800" dirty="0">
                <a:solidFill>
                  <a:srgbClr val="000000"/>
                </a:solidFill>
              </a:rPr>
              <a:t>{1}{2}\Omega(\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{\omega}),q[2mm]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I_B^{-1}!\left(\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{r}_{TB}\times\big(</a:t>
            </a:r>
            <a:r>
              <a:rPr lang="en-US" altLang="en-US" sz="800" dirty="0" err="1">
                <a:solidFill>
                  <a:srgbClr val="000000"/>
                </a:solidFill>
              </a:rPr>
              <a:t>u_T</a:t>
            </a:r>
            <a:r>
              <a:rPr lang="en-US" altLang="en-US" sz="800" dirty="0">
                <a:solidFill>
                  <a:srgbClr val="000000"/>
                </a:solidFill>
              </a:rPr>
              <a:t>,\hat{\</a:t>
            </a:r>
            <a:r>
              <a:rPr lang="en-US" altLang="en-US" sz="800" dirty="0" err="1">
                <a:solidFill>
                  <a:srgbClr val="000000"/>
                </a:solidFill>
              </a:rPr>
              <a:t>mathbf</a:t>
            </a:r>
            <a:r>
              <a:rPr lang="en-US" altLang="en-US" sz="800" dirty="0">
                <a:solidFill>
                  <a:srgbClr val="000000"/>
                </a:solidFill>
              </a:rPr>
              <a:t>{t}}^B(\alpha,\beta)\big) - 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{\omega}\times(I_B\</a:t>
            </a:r>
            <a:r>
              <a:rPr lang="en-US" altLang="en-US" sz="800" dirty="0" err="1">
                <a:solidFill>
                  <a:srgbClr val="000000"/>
                </a:solidFill>
              </a:rPr>
              <a:t>boldsymbol</a:t>
            </a:r>
            <a:r>
              <a:rPr lang="en-US" altLang="en-US" sz="800" dirty="0">
                <a:solidFill>
                  <a:srgbClr val="000000"/>
                </a:solidFill>
              </a:rPr>
              <a:t>{\omega})\right)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\end{</a:t>
            </a:r>
            <a:r>
              <a:rPr lang="en-US" altLang="en-US" sz="800" dirty="0" err="1">
                <a:solidFill>
                  <a:srgbClr val="000000"/>
                </a:solidFill>
              </a:rPr>
              <a:t>bmatrix</a:t>
            </a:r>
            <a:r>
              <a:rPr lang="en-US" altLang="en-US" sz="800" dirty="0">
                <a:solidFill>
                  <a:srgbClr val="000000"/>
                </a:solidFill>
              </a:rPr>
              <a:t>}.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  <a:endParaRPr lang="en-US" altLang="en-US" sz="800" dirty="0"/>
          </a:p>
          <a:p>
            <a:pPr defTabSz="914400"/>
            <a:r>
              <a:rPr lang="en-US" altLang="en-US" sz="800" i="1" dirty="0">
                <a:solidFill>
                  <a:srgbClr val="000000"/>
                </a:solidFill>
              </a:rPr>
              <a:t>(Optional)</a:t>
            </a:r>
            <a:r>
              <a:rPr lang="en-US" altLang="en-US" sz="800" dirty="0">
                <a:solidFill>
                  <a:srgbClr val="000000"/>
                </a:solidFill>
              </a:rPr>
              <a:t> Mass depletion (if desired):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[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\dot m = -\frac{</a:t>
            </a:r>
            <a:r>
              <a:rPr lang="en-US" altLang="en-US" sz="800" dirty="0" err="1">
                <a:solidFill>
                  <a:srgbClr val="000000"/>
                </a:solidFill>
              </a:rPr>
              <a:t>u_T</a:t>
            </a:r>
            <a:r>
              <a:rPr lang="en-US" altLang="en-US" sz="800" dirty="0">
                <a:solidFill>
                  <a:srgbClr val="000000"/>
                </a:solidFill>
              </a:rPr>
              <a:t>}{I_{</a:t>
            </a:r>
            <a:r>
              <a:rPr lang="en-US" altLang="en-US" sz="800" dirty="0" err="1">
                <a:solidFill>
                  <a:srgbClr val="000000"/>
                </a:solidFill>
              </a:rPr>
              <a:t>sp</a:t>
            </a:r>
            <a:r>
              <a:rPr lang="en-US" altLang="en-US" sz="800" dirty="0">
                <a:solidFill>
                  <a:srgbClr val="000000"/>
                </a:solidFill>
              </a:rPr>
              <a:t>},g_0},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]</a:t>
            </a:r>
            <a:br>
              <a:rPr lang="en-US" altLang="en-US" sz="800" dirty="0">
                <a:solidFill>
                  <a:srgbClr val="000000"/>
                </a:solidFill>
              </a:rPr>
            </a:br>
            <a:r>
              <a:rPr lang="en-US" altLang="en-US" sz="800" dirty="0">
                <a:solidFill>
                  <a:srgbClr val="000000"/>
                </a:solidFill>
              </a:rPr>
              <a:t>and make (I_B) a function of (m) accordingly.</a:t>
            </a:r>
            <a:endParaRPr lang="en-US" altLang="en-US" sz="800" dirty="0"/>
          </a:p>
          <a:p>
            <a:pPr defTabSz="914400"/>
            <a:r>
              <a:rPr lang="en-US" altLang="en-US" sz="800" dirty="0">
                <a:solidFill>
                  <a:srgbClr val="000000"/>
                </a:solidFill>
              </a:rPr>
              <a:t>That’s the complete formulation under your assumptions: gravity &amp; drag through the CoM in {I}, thrust applied at the bottom in {T} with a known transform to {B}/{I}, and the only moment is from the thrust lever arm plus gimbal direction.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284412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white rocket&#10;&#10;AI-generated content may be incorrect.">
            <a:extLst>
              <a:ext uri="{FF2B5EF4-FFF2-40B4-BE49-F238E27FC236}">
                <a16:creationId xmlns:a16="http://schemas.microsoft.com/office/drawing/2014/main" id="{D1E42962-6A72-B0C2-CD88-A2DE757DE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95579" y="-149917"/>
            <a:ext cx="1870560" cy="2320925"/>
          </a:xfrm>
        </p:spPr>
      </p:pic>
      <p:pic>
        <p:nvPicPr>
          <p:cNvPr id="6" name="Screen Recording 2025-10-13 at 11.10.00 PM">
            <a:hlinkClick r:id="" action="ppaction://media"/>
            <a:extLst>
              <a:ext uri="{FF2B5EF4-FFF2-40B4-BE49-F238E27FC236}">
                <a16:creationId xmlns:a16="http://schemas.microsoft.com/office/drawing/2014/main" id="{01AED080-D512-36F4-7861-1685286E5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4222" y="1107825"/>
            <a:ext cx="3200400" cy="26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4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2305</TotalTime>
  <Words>2500</Words>
  <Application>Microsoft Macintosh PowerPoint</Application>
  <PresentationFormat>Custom</PresentationFormat>
  <Paragraphs>122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Britannic Bold</vt:lpstr>
      <vt:lpstr>Cambria Math</vt:lpstr>
      <vt:lpstr>Impact</vt:lpstr>
      <vt:lpstr>Monotype Corsiva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Jerry Cheng</dc:creator>
  <cp:lastModifiedBy>Jerry Cheng</cp:lastModifiedBy>
  <cp:revision>52</cp:revision>
  <dcterms:created xsi:type="dcterms:W3CDTF">2025-10-12T19:06:32Z</dcterms:created>
  <dcterms:modified xsi:type="dcterms:W3CDTF">2025-10-14T15:28:40Z</dcterms:modified>
</cp:coreProperties>
</file>